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4660"/>
  </p:normalViewPr>
  <p:slideViewPr>
    <p:cSldViewPr snapToGrid="0">
      <p:cViewPr varScale="1">
        <p:scale>
          <a:sx n="74" d="100"/>
          <a:sy n="74" d="100"/>
        </p:scale>
        <p:origin x="9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1FCA-2510-4AA9-8EA6-CB6B2C4D7649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ABEE-8DA0-47D9-A4D1-EFDACAB64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133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1FCA-2510-4AA9-8EA6-CB6B2C4D7649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ABEE-8DA0-47D9-A4D1-EFDACAB64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51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1FCA-2510-4AA9-8EA6-CB6B2C4D7649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ABEE-8DA0-47D9-A4D1-EFDACAB64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620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1FCA-2510-4AA9-8EA6-CB6B2C4D7649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ABEE-8DA0-47D9-A4D1-EFDACAB64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15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1FCA-2510-4AA9-8EA6-CB6B2C4D7649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ABEE-8DA0-47D9-A4D1-EFDACAB64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23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1FCA-2510-4AA9-8EA6-CB6B2C4D7649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ABEE-8DA0-47D9-A4D1-EFDACAB64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735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1FCA-2510-4AA9-8EA6-CB6B2C4D7649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ABEE-8DA0-47D9-A4D1-EFDACAB64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45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1FCA-2510-4AA9-8EA6-CB6B2C4D7649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ABEE-8DA0-47D9-A4D1-EFDACAB64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95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1FCA-2510-4AA9-8EA6-CB6B2C4D7649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ABEE-8DA0-47D9-A4D1-EFDACAB64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6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1FCA-2510-4AA9-8EA6-CB6B2C4D7649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ABEE-8DA0-47D9-A4D1-EFDACAB64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4124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31FCA-2510-4AA9-8EA6-CB6B2C4D7649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BABEE-8DA0-47D9-A4D1-EFDACAB64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51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31FCA-2510-4AA9-8EA6-CB6B2C4D7649}" type="datetimeFigureOut">
              <a:rPr lang="pt-BR" smtClean="0"/>
              <a:t>15/03/2024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BABEE-8DA0-47D9-A4D1-EFDACAB646F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00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Agrupar 32">
            <a:extLst>
              <a:ext uri="{FF2B5EF4-FFF2-40B4-BE49-F238E27FC236}">
                <a16:creationId xmlns:a16="http://schemas.microsoft.com/office/drawing/2014/main" xmlns="" id="{A20B80FC-D760-B032-4040-1E5CDA2538E6}"/>
              </a:ext>
            </a:extLst>
          </p:cNvPr>
          <p:cNvGrpSpPr/>
          <p:nvPr/>
        </p:nvGrpSpPr>
        <p:grpSpPr>
          <a:xfrm>
            <a:off x="0" y="0"/>
            <a:ext cx="9906000" cy="6858000"/>
            <a:chOff x="-696286" y="0"/>
            <a:chExt cx="9906000" cy="685800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A1606E2B-A858-4B26-93CE-DA3C8579BE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73" t="2967" r="-4573" b="-4042"/>
            <a:stretch/>
          </p:blipFill>
          <p:spPr>
            <a:xfrm>
              <a:off x="-696286" y="0"/>
              <a:ext cx="9906000" cy="6858000"/>
            </a:xfrm>
            <a:prstGeom prst="rect">
              <a:avLst/>
            </a:prstGeom>
          </p:spPr>
        </p:pic>
        <p:sp>
          <p:nvSpPr>
            <p:cNvPr id="18" name="Elipse 17">
              <a:extLst>
                <a:ext uri="{FF2B5EF4-FFF2-40B4-BE49-F238E27FC236}">
                  <a16:creationId xmlns:a16="http://schemas.microsoft.com/office/drawing/2014/main" xmlns="" id="{2B83036B-F155-C193-62A3-FACC3D592B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0385" y="2451881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9" name="Elipse 18">
              <a:extLst>
                <a:ext uri="{FF2B5EF4-FFF2-40B4-BE49-F238E27FC236}">
                  <a16:creationId xmlns:a16="http://schemas.microsoft.com/office/drawing/2014/main" xmlns="" id="{B6EDA837-E5ED-2647-262B-E3A528496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957781" y="2039318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  <p:sp>
          <p:nvSpPr>
            <p:cNvPr id="20" name="Elipse 19">
              <a:extLst>
                <a:ext uri="{FF2B5EF4-FFF2-40B4-BE49-F238E27FC236}">
                  <a16:creationId xmlns:a16="http://schemas.microsoft.com/office/drawing/2014/main" xmlns="" id="{665116AD-C826-0480-DEA9-F9D3E5ED8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65657" y="3264018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21" name="Elipse 20">
              <a:extLst>
                <a:ext uri="{FF2B5EF4-FFF2-40B4-BE49-F238E27FC236}">
                  <a16:creationId xmlns:a16="http://schemas.microsoft.com/office/drawing/2014/main" xmlns="" id="{DF230F07-9C86-BA49-507F-C78A3A614E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71657" y="5341890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  <p:sp>
          <p:nvSpPr>
            <p:cNvPr id="22" name="Elipse 21">
              <a:extLst>
                <a:ext uri="{FF2B5EF4-FFF2-40B4-BE49-F238E27FC236}">
                  <a16:creationId xmlns:a16="http://schemas.microsoft.com/office/drawing/2014/main" xmlns="" id="{9D2C4BD4-00D9-4204-E725-F96DC2100B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833666" y="1373044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xmlns="" id="{DBB75A7F-D094-1DD0-7804-B5041E2DF43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2385" y="2345318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xmlns="" id="{7A3F1B18-2F70-5516-7064-B7483E6FFD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54177" y="4162336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xmlns="" id="{C955C777-791C-1FDA-15D4-AA8523B9CA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278385" y="3358088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xmlns="" id="{1A5843A2-BBB5-2CED-DF72-F4A9A6724D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09446" y="1193729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xmlns="" id="{E48A8406-2959-7FB9-42CF-DB0FA5EB169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11363" y="598110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xmlns="" id="{4EFB59A6-26D6-04CD-36D2-09E337813C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40911" y="1137607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xmlns="" id="{E1330179-698E-E48D-8666-41014FD3D4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81722" y="2651318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xmlns="" id="{0FA1B0D9-BD6C-6710-00D8-CEA7239B64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7861" y="2262032"/>
              <a:ext cx="612000" cy="61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xmlns="" id="{F0A26DF7-65AF-1A2D-97BE-24A474B12885}"/>
              </a:ext>
            </a:extLst>
          </p:cNvPr>
          <p:cNvSpPr/>
          <p:nvPr/>
        </p:nvSpPr>
        <p:spPr>
          <a:xfrm>
            <a:off x="295512" y="5448448"/>
            <a:ext cx="27542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COZINHA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xmlns="" id="{D52885C0-9982-C2B8-F80A-E13FFBFDF9C8}"/>
              </a:ext>
            </a:extLst>
          </p:cNvPr>
          <p:cNvSpPr/>
          <p:nvPr/>
        </p:nvSpPr>
        <p:spPr>
          <a:xfrm>
            <a:off x="324574" y="6023018"/>
            <a:ext cx="53661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COLÉGIO SALTO VELOSO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xmlns="" id="{D25EFCD2-3BCA-EF7B-C0F9-A7CBA56E38F0}"/>
              </a:ext>
            </a:extLst>
          </p:cNvPr>
          <p:cNvSpPr txBox="1"/>
          <p:nvPr/>
        </p:nvSpPr>
        <p:spPr>
          <a:xfrm>
            <a:off x="145225" y="3664088"/>
            <a:ext cx="1347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TRIAGEM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 – Prateleira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2 – Pia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xmlns="" id="{EA912C5B-78D8-2C38-260F-D3F1510E3B9B}"/>
              </a:ext>
            </a:extLst>
          </p:cNvPr>
          <p:cNvSpPr txBox="1"/>
          <p:nvPr/>
        </p:nvSpPr>
        <p:spPr>
          <a:xfrm>
            <a:off x="7688602" y="178066"/>
            <a:ext cx="20727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COZINHA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6 – Mesa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7 – Carrinho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8 – Bancada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9 – Prateleira suspensa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10 – Pia 01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11 – Divisória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12 – Pia 02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13 – Balcão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xmlns="" id="{C285330E-99ED-306C-B44F-BDBD3FB4DC65}"/>
              </a:ext>
            </a:extLst>
          </p:cNvPr>
          <p:cNvSpPr txBox="1"/>
          <p:nvPr/>
        </p:nvSpPr>
        <p:spPr>
          <a:xfrm>
            <a:off x="144623" y="172035"/>
            <a:ext cx="1525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DESPENSA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3 – Prateleira 01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4 – Prateleira 02</a:t>
            </a:r>
          </a:p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5 – Prateleira 03</a:t>
            </a:r>
          </a:p>
        </p:txBody>
      </p:sp>
      <p:cxnSp>
        <p:nvCxnSpPr>
          <p:cNvPr id="39" name="Conector: Angulado 38">
            <a:extLst>
              <a:ext uri="{FF2B5EF4-FFF2-40B4-BE49-F238E27FC236}">
                <a16:creationId xmlns:a16="http://schemas.microsoft.com/office/drawing/2014/main" xmlns="" id="{555A0C9E-E862-4B7B-3938-DF712D91D4E5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1492701" y="2676338"/>
            <a:ext cx="637833" cy="1357082"/>
          </a:xfrm>
          <a:prstGeom prst="bentConnector2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: Angulado 41">
            <a:extLst>
              <a:ext uri="{FF2B5EF4-FFF2-40B4-BE49-F238E27FC236}">
                <a16:creationId xmlns:a16="http://schemas.microsoft.com/office/drawing/2014/main" xmlns="" id="{4BA3EA44-B88E-496E-6C71-9C36ED8D488D}"/>
              </a:ext>
            </a:extLst>
          </p:cNvPr>
          <p:cNvCxnSpPr>
            <a:cxnSpLocks/>
            <a:stCxn id="36" idx="1"/>
          </p:cNvCxnSpPr>
          <p:nvPr/>
        </p:nvCxnSpPr>
        <p:spPr>
          <a:xfrm rot="10800000" flipV="1">
            <a:off x="6434356" y="1193729"/>
            <a:ext cx="1254246" cy="2270924"/>
          </a:xfrm>
          <a:prstGeom prst="bentConnector2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: Angulado 43">
            <a:extLst>
              <a:ext uri="{FF2B5EF4-FFF2-40B4-BE49-F238E27FC236}">
                <a16:creationId xmlns:a16="http://schemas.microsoft.com/office/drawing/2014/main" xmlns="" id="{9E2F3651-56E1-5497-E9D7-F57BAE506E8A}"/>
              </a:ext>
            </a:extLst>
          </p:cNvPr>
          <p:cNvCxnSpPr>
            <a:cxnSpLocks/>
          </p:cNvCxnSpPr>
          <p:nvPr/>
        </p:nvCxnSpPr>
        <p:spPr>
          <a:xfrm>
            <a:off x="1640147" y="612320"/>
            <a:ext cx="1853365" cy="1343030"/>
          </a:xfrm>
          <a:prstGeom prst="bentConnector3">
            <a:avLst>
              <a:gd name="adj1" fmla="val 26916"/>
            </a:avLst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49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B0F0C159-E6C3-078F-86D7-E97441C9A29A}"/>
              </a:ext>
            </a:extLst>
          </p:cNvPr>
          <p:cNvGrpSpPr/>
          <p:nvPr/>
        </p:nvGrpSpPr>
        <p:grpSpPr>
          <a:xfrm>
            <a:off x="427836" y="452056"/>
            <a:ext cx="7769078" cy="3242345"/>
            <a:chOff x="209722" y="627933"/>
            <a:chExt cx="7769078" cy="3242345"/>
          </a:xfrm>
        </p:grpSpPr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xmlns="" id="{D25EFCD2-3BCA-EF7B-C0F9-A7CBA56E38F0}"/>
                </a:ext>
              </a:extLst>
            </p:cNvPr>
            <p:cNvSpPr txBox="1"/>
            <p:nvPr/>
          </p:nvSpPr>
          <p:spPr>
            <a:xfrm>
              <a:off x="209722" y="1587386"/>
              <a:ext cx="404383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 – Prateleira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- 580 x 1100 x 1400mm (L x C x 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- 4 níveis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Cantoneiras 1.1/4” x 1/4”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Chapas #2,00</a:t>
              </a:r>
            </a:p>
          </p:txBody>
        </p:sp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63C3DC96-0FF0-E33E-E5AF-823C0109C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5338" y="627933"/>
              <a:ext cx="2683462" cy="3242345"/>
            </a:xfrm>
            <a:prstGeom prst="rect">
              <a:avLst/>
            </a:prstGeom>
          </p:spPr>
        </p:pic>
      </p:grp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C2275FC-09E3-72B4-49D8-6FA23A4AD9DC}"/>
              </a:ext>
            </a:extLst>
          </p:cNvPr>
          <p:cNvSpPr/>
          <p:nvPr/>
        </p:nvSpPr>
        <p:spPr>
          <a:xfrm>
            <a:off x="135532" y="124439"/>
            <a:ext cx="207621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TRIAGEM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59E72332-183B-8DC1-45E4-A6523F0932A4}"/>
              </a:ext>
            </a:extLst>
          </p:cNvPr>
          <p:cNvGrpSpPr/>
          <p:nvPr/>
        </p:nvGrpSpPr>
        <p:grpSpPr>
          <a:xfrm>
            <a:off x="427836" y="3616542"/>
            <a:ext cx="8810856" cy="2789402"/>
            <a:chOff x="209722" y="3870278"/>
            <a:chExt cx="8810856" cy="2789402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xmlns="" id="{0A62B2CF-4F07-24F4-ED62-1907942641B5}"/>
                </a:ext>
              </a:extLst>
            </p:cNvPr>
            <p:cNvSpPr txBox="1"/>
            <p:nvPr/>
          </p:nvSpPr>
          <p:spPr>
            <a:xfrm>
              <a:off x="209722" y="4233928"/>
              <a:ext cx="4781727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2 – Pia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- 700 x 2495 x 700mm (L x C x 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40 #1,5 (Estrutura)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30 #2,0 (Reforços)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20 #1,5 (Travessas)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Chapa #2,00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Cuba 400 x 500 x 250mm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Pés niveladores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7A938D77-278A-1E50-5A2F-9FE9239A7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52896" y="3870278"/>
              <a:ext cx="4867682" cy="27894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732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C2275FC-09E3-72B4-49D8-6FA23A4AD9DC}"/>
              </a:ext>
            </a:extLst>
          </p:cNvPr>
          <p:cNvSpPr/>
          <p:nvPr/>
        </p:nvSpPr>
        <p:spPr>
          <a:xfrm>
            <a:off x="209722" y="132828"/>
            <a:ext cx="24449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DESPENSA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B7D42AF8-2B8E-F608-CE8E-6D96A6DD7798}"/>
              </a:ext>
            </a:extLst>
          </p:cNvPr>
          <p:cNvGrpSpPr/>
          <p:nvPr/>
        </p:nvGrpSpPr>
        <p:grpSpPr>
          <a:xfrm>
            <a:off x="422414" y="425215"/>
            <a:ext cx="7350791" cy="2248627"/>
            <a:chOff x="422414" y="425215"/>
            <a:chExt cx="7350791" cy="2248627"/>
          </a:xfrm>
        </p:grpSpPr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xmlns="" id="{D25EFCD2-3BCA-EF7B-C0F9-A7CBA56E38F0}"/>
                </a:ext>
              </a:extLst>
            </p:cNvPr>
            <p:cNvSpPr txBox="1"/>
            <p:nvPr/>
          </p:nvSpPr>
          <p:spPr>
            <a:xfrm>
              <a:off x="422414" y="887809"/>
              <a:ext cx="38523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3 – Prateleira 01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- 580 x 2320 x 1900mm (L x C x 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- 5 níveis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Cantoneiras 1.1/4” x 1/4”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Chapas #2,00</a:t>
              </a:r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FFBFED46-B24C-B45B-ECA8-11C73D547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631243" y="425215"/>
              <a:ext cx="2141962" cy="2248627"/>
            </a:xfrm>
            <a:prstGeom prst="rect">
              <a:avLst/>
            </a:prstGeom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xmlns="" id="{07C82B5E-753D-A2D7-D494-B949D26D5F71}"/>
              </a:ext>
            </a:extLst>
          </p:cNvPr>
          <p:cNvGrpSpPr/>
          <p:nvPr/>
        </p:nvGrpSpPr>
        <p:grpSpPr>
          <a:xfrm>
            <a:off x="422414" y="2510379"/>
            <a:ext cx="7260710" cy="2248627"/>
            <a:chOff x="422414" y="2673842"/>
            <a:chExt cx="7260710" cy="2248627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xmlns="" id="{AC35DC08-6870-5811-9BD4-FDD3AC912B8F}"/>
                </a:ext>
              </a:extLst>
            </p:cNvPr>
            <p:cNvSpPr txBox="1"/>
            <p:nvPr/>
          </p:nvSpPr>
          <p:spPr>
            <a:xfrm>
              <a:off x="422414" y="3136436"/>
              <a:ext cx="38523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4 – Prateleira 02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- 580 x 1580 x 1900mm (L x C x 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- 5 níveis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Cantoneiras 1.1/4” x 1/4”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Chapas #2,00</a:t>
              </a: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6B2B5842-33DD-20F8-54CD-40EA14838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721325" y="2673842"/>
              <a:ext cx="1961799" cy="2248627"/>
            </a:xfrm>
            <a:prstGeom prst="rect">
              <a:avLst/>
            </a:prstGeom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xmlns="" id="{969BCEDF-C389-F5A8-5479-9026CAA27F8E}"/>
              </a:ext>
            </a:extLst>
          </p:cNvPr>
          <p:cNvGrpSpPr/>
          <p:nvPr/>
        </p:nvGrpSpPr>
        <p:grpSpPr>
          <a:xfrm>
            <a:off x="422414" y="4759006"/>
            <a:ext cx="7187136" cy="1840999"/>
            <a:chOff x="422414" y="4922469"/>
            <a:chExt cx="7187136" cy="1840999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F6F5CBEB-C09F-7854-0F72-611249D08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41892" y="4922469"/>
              <a:ext cx="2267658" cy="1840999"/>
            </a:xfrm>
            <a:prstGeom prst="rect">
              <a:avLst/>
            </a:prstGeom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FAD76592-4DDC-337A-B459-676FF6C120D7}"/>
                </a:ext>
              </a:extLst>
            </p:cNvPr>
            <p:cNvSpPr txBox="1"/>
            <p:nvPr/>
          </p:nvSpPr>
          <p:spPr>
            <a:xfrm>
              <a:off x="422414" y="5058138"/>
              <a:ext cx="385234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5 – Prateleira 03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- 580 x 1920 x 1400mm (L x C x 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- 4 níveis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Cantoneiras 1.1/4” x 1/4”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Chapas #2,00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Rodízios 312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743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C2275FC-09E3-72B4-49D8-6FA23A4AD9DC}"/>
              </a:ext>
            </a:extLst>
          </p:cNvPr>
          <p:cNvSpPr/>
          <p:nvPr/>
        </p:nvSpPr>
        <p:spPr>
          <a:xfrm>
            <a:off x="195565" y="136181"/>
            <a:ext cx="20537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COZINHA</a:t>
            </a:r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xmlns="" id="{3F355F41-298A-4E63-9E44-FCD2A33595B0}"/>
              </a:ext>
            </a:extLst>
          </p:cNvPr>
          <p:cNvGrpSpPr/>
          <p:nvPr/>
        </p:nvGrpSpPr>
        <p:grpSpPr>
          <a:xfrm>
            <a:off x="422414" y="822777"/>
            <a:ext cx="7690997" cy="1815882"/>
            <a:chOff x="422414" y="822777"/>
            <a:chExt cx="7690997" cy="1815882"/>
          </a:xfrm>
        </p:grpSpPr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xmlns="" id="{D25EFCD2-3BCA-EF7B-C0F9-A7CBA56E38F0}"/>
                </a:ext>
              </a:extLst>
            </p:cNvPr>
            <p:cNvSpPr txBox="1"/>
            <p:nvPr/>
          </p:nvSpPr>
          <p:spPr>
            <a:xfrm>
              <a:off x="422414" y="822777"/>
              <a:ext cx="4308977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6 – Mesa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- 1005 x 2005 x 900mm (L x C x 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40 #1,5 (Estrutura)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30 #2,0 (Reforços)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20 #1,5 (Travessas)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Chapa #2,00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Pés niveladores</a:t>
              </a:r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C4FF532B-4D2E-795A-5A0E-0822BEBA7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13024" y="822777"/>
              <a:ext cx="3000387" cy="1815882"/>
            </a:xfrm>
            <a:prstGeom prst="rect">
              <a:avLst/>
            </a:prstGeom>
          </p:spPr>
        </p:pic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xmlns="" id="{70933B96-9F56-7776-AC6B-3402C5E975A1}"/>
              </a:ext>
            </a:extLst>
          </p:cNvPr>
          <p:cNvGrpSpPr/>
          <p:nvPr/>
        </p:nvGrpSpPr>
        <p:grpSpPr>
          <a:xfrm>
            <a:off x="422414" y="2689569"/>
            <a:ext cx="7462201" cy="2062103"/>
            <a:chOff x="422414" y="2743833"/>
            <a:chExt cx="7462201" cy="2062103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xmlns="" id="{AC35DC08-6870-5811-9BD4-FDD3AC912B8F}"/>
                </a:ext>
              </a:extLst>
            </p:cNvPr>
            <p:cNvSpPr txBox="1"/>
            <p:nvPr/>
          </p:nvSpPr>
          <p:spPr>
            <a:xfrm>
              <a:off x="422414" y="2743833"/>
              <a:ext cx="438447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7 – Carrinho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- 695 x 1500 x 900mm (L x C x 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40 #1,5 (Estrutura)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30 #2,0 (Reforços)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20 #1,5 (Travessas)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redondos Ø7/8” #2,5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Chapa #2,00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Rodízios 312</a:t>
              </a:r>
            </a:p>
          </p:txBody>
        </p:sp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BCCF63E9-F94A-BCE7-152E-EF02F79E1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4375" y="2798159"/>
              <a:ext cx="2660240" cy="1953451"/>
            </a:xfrm>
            <a:prstGeom prst="rect">
              <a:avLst/>
            </a:prstGeom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xmlns="" id="{CD4E758A-44B4-5BA2-ED9C-942372576759}"/>
              </a:ext>
            </a:extLst>
          </p:cNvPr>
          <p:cNvGrpSpPr/>
          <p:nvPr/>
        </p:nvGrpSpPr>
        <p:grpSpPr>
          <a:xfrm>
            <a:off x="422414" y="4802583"/>
            <a:ext cx="7577052" cy="1815882"/>
            <a:chOff x="422414" y="4911110"/>
            <a:chExt cx="7577052" cy="1815882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FAD76592-4DDC-337A-B459-676FF6C120D7}"/>
                </a:ext>
              </a:extLst>
            </p:cNvPr>
            <p:cNvSpPr txBox="1"/>
            <p:nvPr/>
          </p:nvSpPr>
          <p:spPr>
            <a:xfrm>
              <a:off x="422414" y="4911110"/>
              <a:ext cx="453058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8 – Bancada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- 700 x 2000 x 800mm (L x C x 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 - Tubos quadrados 40 #1,5 (Estrutura)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30 #2,0 (Reforços)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20 #1,5 (Travessas)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Chapa #2,00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Pés niveladores</a:t>
              </a:r>
            </a:p>
          </p:txBody>
        </p:sp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xmlns="" id="{C205C67B-9847-3A2A-FCCE-D022A5005B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59190" y="4911110"/>
              <a:ext cx="2940276" cy="18158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098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C2275FC-09E3-72B4-49D8-6FA23A4AD9DC}"/>
              </a:ext>
            </a:extLst>
          </p:cNvPr>
          <p:cNvSpPr/>
          <p:nvPr/>
        </p:nvSpPr>
        <p:spPr>
          <a:xfrm>
            <a:off x="178787" y="191551"/>
            <a:ext cx="20537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COZINHA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FA735739-3098-0232-13E2-9B40AC4EFCA1}"/>
              </a:ext>
            </a:extLst>
          </p:cNvPr>
          <p:cNvGrpSpPr/>
          <p:nvPr/>
        </p:nvGrpSpPr>
        <p:grpSpPr>
          <a:xfrm>
            <a:off x="405290" y="870936"/>
            <a:ext cx="8124090" cy="1569660"/>
            <a:chOff x="422413" y="817798"/>
            <a:chExt cx="8124090" cy="1569660"/>
          </a:xfrm>
        </p:grpSpPr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xmlns="" id="{D25EFCD2-3BCA-EF7B-C0F9-A7CBA56E38F0}"/>
                </a:ext>
              </a:extLst>
            </p:cNvPr>
            <p:cNvSpPr txBox="1"/>
            <p:nvPr/>
          </p:nvSpPr>
          <p:spPr>
            <a:xfrm>
              <a:off x="422413" y="817798"/>
              <a:ext cx="483748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9 – Prateleira Suspensa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- 400 x 1300 x 1700mm (L x C x 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Cantoneiras 1.1/4” x 1/4”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Barras-chatas 1.1/4” x 1/4”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30 #2,0 (Mãos-francesas)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Chapa #2,00</a:t>
              </a:r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15E0F7CD-844F-9B96-C024-0E374987BF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375159" y="868134"/>
              <a:ext cx="3171344" cy="1468988"/>
            </a:xfrm>
            <a:prstGeom prst="rect">
              <a:avLst/>
            </a:prstGeom>
          </p:spPr>
        </p:pic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6A7BC05A-5000-1403-96E3-E24473FC1063}"/>
              </a:ext>
            </a:extLst>
          </p:cNvPr>
          <p:cNvGrpSpPr/>
          <p:nvPr/>
        </p:nvGrpSpPr>
        <p:grpSpPr>
          <a:xfrm>
            <a:off x="405290" y="2535206"/>
            <a:ext cx="8349804" cy="2168326"/>
            <a:chOff x="422413" y="2594428"/>
            <a:chExt cx="8349804" cy="2168326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xmlns="" id="{AC35DC08-6870-5811-9BD4-FDD3AC912B8F}"/>
                </a:ext>
              </a:extLst>
            </p:cNvPr>
            <p:cNvSpPr txBox="1"/>
            <p:nvPr/>
          </p:nvSpPr>
          <p:spPr>
            <a:xfrm>
              <a:off x="422413" y="2647540"/>
              <a:ext cx="4334144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10 – Pia 01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- 700 x 2740 x 800mm (L x C x 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40 #1,5 (Estrutura)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30 #2,0 (Reforços)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20 #1,5 (Travessas)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Chapas #2,00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Cubas 400 x 500 x 250mm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Pés niveladores</a:t>
              </a:r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78CBF130-8035-D526-FDC1-F987768C8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9445" y="2594428"/>
              <a:ext cx="3622772" cy="2168326"/>
            </a:xfrm>
            <a:prstGeom prst="rect">
              <a:avLst/>
            </a:prstGeom>
          </p:spPr>
        </p:pic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xmlns="" id="{9BD89E83-B0E3-B0FD-C02F-E7951052D25F}"/>
              </a:ext>
            </a:extLst>
          </p:cNvPr>
          <p:cNvGrpSpPr/>
          <p:nvPr/>
        </p:nvGrpSpPr>
        <p:grpSpPr>
          <a:xfrm>
            <a:off x="405290" y="4395831"/>
            <a:ext cx="6861491" cy="2462169"/>
            <a:chOff x="405290" y="4375905"/>
            <a:chExt cx="6861491" cy="2462169"/>
          </a:xfrm>
        </p:grpSpPr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xmlns="" id="{FAD76592-4DDC-337A-B459-676FF6C120D7}"/>
                </a:ext>
              </a:extLst>
            </p:cNvPr>
            <p:cNvSpPr txBox="1"/>
            <p:nvPr/>
          </p:nvSpPr>
          <p:spPr>
            <a:xfrm>
              <a:off x="405290" y="4945270"/>
              <a:ext cx="34227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11 – Divisória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- 700 x 1850mm (L x 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Cantoneiras 1.1/4” x 1/4”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Barras-chatas 1.1/4” x 1/4”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Chapa #2,00</a:t>
              </a:r>
            </a:p>
          </p:txBody>
        </p:sp>
        <p:pic>
          <p:nvPicPr>
            <p:cNvPr id="9" name="Imagem 8">
              <a:extLst>
                <a:ext uri="{FF2B5EF4-FFF2-40B4-BE49-F238E27FC236}">
                  <a16:creationId xmlns:a16="http://schemas.microsoft.com/office/drawing/2014/main" xmlns="" id="{DE65F7B9-56A1-9411-945C-0956B2983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99188" y="4375905"/>
              <a:ext cx="867593" cy="24621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04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EC2275FC-09E3-72B4-49D8-6FA23A4AD9DC}"/>
              </a:ext>
            </a:extLst>
          </p:cNvPr>
          <p:cNvSpPr/>
          <p:nvPr/>
        </p:nvSpPr>
        <p:spPr>
          <a:xfrm>
            <a:off x="279455" y="303978"/>
            <a:ext cx="205376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COZINHA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62FDB80F-2A6A-6C77-BDE3-B9455BDEED66}"/>
              </a:ext>
            </a:extLst>
          </p:cNvPr>
          <p:cNvGrpSpPr/>
          <p:nvPr/>
        </p:nvGrpSpPr>
        <p:grpSpPr>
          <a:xfrm>
            <a:off x="422414" y="1337179"/>
            <a:ext cx="8937183" cy="2399481"/>
            <a:chOff x="422414" y="1337179"/>
            <a:chExt cx="8937183" cy="2399481"/>
          </a:xfrm>
        </p:grpSpPr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xmlns="" id="{D25EFCD2-3BCA-EF7B-C0F9-A7CBA56E38F0}"/>
                </a:ext>
              </a:extLst>
            </p:cNvPr>
            <p:cNvSpPr txBox="1"/>
            <p:nvPr/>
          </p:nvSpPr>
          <p:spPr>
            <a:xfrm>
              <a:off x="422414" y="1505868"/>
              <a:ext cx="4199920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12 – Pia 02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- 700 x 3350 x 800mm (L x C x 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40 #1,5 (Estrutura)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30 #2,0 (Reforços)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20 #1,5 (Travessas)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Chapas #2,00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Cubas 400 x 500 x 250mm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Pés niveladores</a:t>
              </a:r>
            </a:p>
          </p:txBody>
        </p:sp>
        <p:pic>
          <p:nvPicPr>
            <p:cNvPr id="3" name="Imagem 2">
              <a:extLst>
                <a:ext uri="{FF2B5EF4-FFF2-40B4-BE49-F238E27FC236}">
                  <a16:creationId xmlns:a16="http://schemas.microsoft.com/office/drawing/2014/main" xmlns="" id="{4257A725-79C6-B4C0-7CA1-0E775329A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26496" y="1337179"/>
              <a:ext cx="4533101" cy="2399481"/>
            </a:xfrm>
            <a:prstGeom prst="rect">
              <a:avLst/>
            </a:prstGeom>
          </p:spPr>
        </p:pic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34AA0B24-4870-EC2B-AAF3-37CC8A8E476F}"/>
              </a:ext>
            </a:extLst>
          </p:cNvPr>
          <p:cNvGrpSpPr/>
          <p:nvPr/>
        </p:nvGrpSpPr>
        <p:grpSpPr>
          <a:xfrm>
            <a:off x="422414" y="4095440"/>
            <a:ext cx="8695315" cy="1832811"/>
            <a:chOff x="422414" y="4506712"/>
            <a:chExt cx="8695315" cy="1832811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xmlns="" id="{AC35DC08-6870-5811-9BD4-FDD3AC912B8F}"/>
                </a:ext>
              </a:extLst>
            </p:cNvPr>
            <p:cNvSpPr txBox="1"/>
            <p:nvPr/>
          </p:nvSpPr>
          <p:spPr>
            <a:xfrm>
              <a:off x="422414" y="4638287"/>
              <a:ext cx="48878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13 – Balcão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- 600 x 3920 x 1065mm (L x C x A)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Cantoneiras 1.1/4” x 1/4”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Barras-chatas 1.1/4” x 1/4”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Tubos quadrados 30 #2,0 (Mãos-francesas)</a:t>
              </a:r>
            </a:p>
            <a:p>
              <a:r>
                <a:rPr lang="pt-BR" sz="1600" dirty="0">
                  <a:latin typeface="Arial" panose="020B0604020202020204" pitchFamily="34" charset="0"/>
                  <a:cs typeface="Arial" panose="020B0604020202020204" pitchFamily="34" charset="0"/>
                </a:rPr>
                <a:t>	- Chapa #2,00</a:t>
              </a:r>
            </a:p>
          </p:txBody>
        </p:sp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EF803283-83C5-C773-B075-65967AD4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068363" y="4506712"/>
              <a:ext cx="4049366" cy="18328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64538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123</TotalTime>
  <Words>115</Words>
  <Application>Microsoft Office PowerPoint</Application>
  <PresentationFormat>Papel A4 (210 x 297 mm)</PresentationFormat>
  <Paragraphs>120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Yuri Zavistanovicz</dc:creator>
  <cp:lastModifiedBy>Educação</cp:lastModifiedBy>
  <cp:revision>61</cp:revision>
  <dcterms:created xsi:type="dcterms:W3CDTF">2024-03-14T19:44:17Z</dcterms:created>
  <dcterms:modified xsi:type="dcterms:W3CDTF">2024-03-15T11:24:35Z</dcterms:modified>
</cp:coreProperties>
</file>