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305" r:id="rId10"/>
    <p:sldId id="263" r:id="rId11"/>
    <p:sldId id="264" r:id="rId12"/>
    <p:sldId id="265" r:id="rId13"/>
    <p:sldId id="266" r:id="rId14"/>
    <p:sldId id="284" r:id="rId15"/>
    <p:sldId id="285" r:id="rId16"/>
    <p:sldId id="286" r:id="rId17"/>
    <p:sldId id="289" r:id="rId18"/>
    <p:sldId id="290" r:id="rId19"/>
    <p:sldId id="292" r:id="rId20"/>
    <p:sldId id="293" r:id="rId21"/>
    <p:sldId id="294" r:id="rId22"/>
    <p:sldId id="295" r:id="rId23"/>
    <p:sldId id="296" r:id="rId24"/>
    <p:sldId id="287" r:id="rId25"/>
    <p:sldId id="302" r:id="rId26"/>
    <p:sldId id="297" r:id="rId27"/>
    <p:sldId id="298" r:id="rId28"/>
    <p:sldId id="299" r:id="rId29"/>
    <p:sldId id="300" r:id="rId30"/>
    <p:sldId id="303" r:id="rId31"/>
    <p:sldId id="304" r:id="rId32"/>
    <p:sldId id="282" r:id="rId3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lessaude SC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3021"/>
    <a:srgbClr val="BEBAB9"/>
    <a:srgbClr val="1E2314"/>
    <a:srgbClr val="779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39" autoAdjust="0"/>
    <p:restoredTop sz="57266" autoAdjust="0"/>
  </p:normalViewPr>
  <p:slideViewPr>
    <p:cSldViewPr snapToGrid="0">
      <p:cViewPr>
        <p:scale>
          <a:sx n="75" d="100"/>
          <a:sy n="75" d="100"/>
        </p:scale>
        <p:origin x="-176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presProps" Target="presProps.xml" /><Relationship Id="rId40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commentAuthors" Target="commentAuthor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handoutMaster" Target="handoutMasters/handoutMaster1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Pacientes</c:v>
                </c:pt>
              </c:strCache>
            </c:strRef>
          </c:tx>
          <c:invertIfNegative val="0"/>
          <c:cat>
            <c:strRef>
              <c:f>Plan1!$A$2:$A$14</c:f>
              <c:strCache>
                <c:ptCount val="13"/>
                <c:pt idx="0">
                  <c:v>Reiki</c:v>
                </c:pt>
                <c:pt idx="1">
                  <c:v>Bioenergia</c:v>
                </c:pt>
                <c:pt idx="2">
                  <c:v>Auriculo</c:v>
                </c:pt>
                <c:pt idx="3">
                  <c:v>Reflexo</c:v>
                </c:pt>
                <c:pt idx="4">
                  <c:v> toque terapeutico</c:v>
                </c:pt>
                <c:pt idx="5">
                  <c:v>MTC</c:v>
                </c:pt>
                <c:pt idx="6">
                  <c:v>Colorterapia</c:v>
                </c:pt>
                <c:pt idx="7">
                  <c:v>Cromoterapia</c:v>
                </c:pt>
                <c:pt idx="8">
                  <c:v>Fito</c:v>
                </c:pt>
                <c:pt idx="9">
                  <c:v>Massoterapia</c:v>
                </c:pt>
                <c:pt idx="10">
                  <c:v>Musico</c:v>
                </c:pt>
                <c:pt idx="11">
                  <c:v>Meditação Ind.</c:v>
                </c:pt>
                <c:pt idx="12">
                  <c:v>Acupuntura</c:v>
                </c:pt>
              </c:strCache>
            </c:strRef>
          </c:cat>
          <c:val>
            <c:numRef>
              <c:f>Plan1!$B$2:$B$14</c:f>
              <c:numCache>
                <c:formatCode>General</c:formatCode>
                <c:ptCount val="13"/>
                <c:pt idx="0">
                  <c:v>126</c:v>
                </c:pt>
                <c:pt idx="1">
                  <c:v>245</c:v>
                </c:pt>
                <c:pt idx="2">
                  <c:v>368</c:v>
                </c:pt>
                <c:pt idx="3">
                  <c:v>20</c:v>
                </c:pt>
                <c:pt idx="4">
                  <c:v>21</c:v>
                </c:pt>
                <c:pt idx="5">
                  <c:v>32</c:v>
                </c:pt>
                <c:pt idx="6">
                  <c:v>12</c:v>
                </c:pt>
                <c:pt idx="7">
                  <c:v>14</c:v>
                </c:pt>
                <c:pt idx="8">
                  <c:v>98</c:v>
                </c:pt>
                <c:pt idx="9">
                  <c:v>19</c:v>
                </c:pt>
                <c:pt idx="10">
                  <c:v>28</c:v>
                </c:pt>
                <c:pt idx="11">
                  <c:v>79</c:v>
                </c:pt>
                <c:pt idx="12">
                  <c:v>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36-A44B-8366-34B64D162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121856"/>
        <c:axId val="102123392"/>
      </c:barChart>
      <c:catAx>
        <c:axId val="102121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2123392"/>
        <c:crosses val="autoZero"/>
        <c:auto val="1"/>
        <c:lblAlgn val="ctr"/>
        <c:lblOffset val="100"/>
        <c:noMultiLvlLbl val="0"/>
      </c:catAx>
      <c:valAx>
        <c:axId val="102123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1218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Dores Crônicas</c:v>
                </c:pt>
              </c:strCache>
            </c:strRef>
          </c:tx>
          <c:invertIfNegative val="0"/>
          <c:cat>
            <c:strRef>
              <c:f>Plan1!$A$2:$A$6</c:f>
              <c:strCache>
                <c:ptCount val="5"/>
                <c:pt idx="0">
                  <c:v>Yoga</c:v>
                </c:pt>
                <c:pt idx="1">
                  <c:v>Dança Circular</c:v>
                </c:pt>
                <c:pt idx="2">
                  <c:v>Pilates</c:v>
                </c:pt>
                <c:pt idx="3">
                  <c:v>Exercicio Funcional</c:v>
                </c:pt>
                <c:pt idx="4">
                  <c:v>Hidroginastica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60</c:v>
                </c:pt>
                <c:pt idx="2">
                  <c:v>10</c:v>
                </c:pt>
                <c:pt idx="3">
                  <c:v>15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A7-C24F-BC91-A790099A5F1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Saúde Mental</c:v>
                </c:pt>
              </c:strCache>
            </c:strRef>
          </c:tx>
          <c:invertIfNegative val="0"/>
          <c:cat>
            <c:strRef>
              <c:f>Plan1!$A$2:$A$6</c:f>
              <c:strCache>
                <c:ptCount val="5"/>
                <c:pt idx="0">
                  <c:v>Yoga</c:v>
                </c:pt>
                <c:pt idx="1">
                  <c:v>Dança Circular</c:v>
                </c:pt>
                <c:pt idx="2">
                  <c:v>Pilates</c:v>
                </c:pt>
                <c:pt idx="3">
                  <c:v>Exercicio Funcional</c:v>
                </c:pt>
                <c:pt idx="4">
                  <c:v>Hidroginastica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40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A7-C24F-BC91-A790099A5F1B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Hipertensos e Diabéticos</c:v>
                </c:pt>
              </c:strCache>
            </c:strRef>
          </c:tx>
          <c:invertIfNegative val="0"/>
          <c:cat>
            <c:strRef>
              <c:f>Plan1!$A$2:$A$6</c:f>
              <c:strCache>
                <c:ptCount val="5"/>
                <c:pt idx="0">
                  <c:v>Yoga</c:v>
                </c:pt>
                <c:pt idx="1">
                  <c:v>Dança Circular</c:v>
                </c:pt>
                <c:pt idx="2">
                  <c:v>Pilates</c:v>
                </c:pt>
                <c:pt idx="3">
                  <c:v>Exercicio Funcional</c:v>
                </c:pt>
                <c:pt idx="4">
                  <c:v>Hidroginastica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35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A7-C24F-BC91-A790099A5F1B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Obesidade</c:v>
                </c:pt>
              </c:strCache>
            </c:strRef>
          </c:tx>
          <c:invertIfNegative val="0"/>
          <c:cat>
            <c:strRef>
              <c:f>Plan1!$A$2:$A$6</c:f>
              <c:strCache>
                <c:ptCount val="5"/>
                <c:pt idx="0">
                  <c:v>Yoga</c:v>
                </c:pt>
                <c:pt idx="1">
                  <c:v>Dança Circular</c:v>
                </c:pt>
                <c:pt idx="2">
                  <c:v>Pilates</c:v>
                </c:pt>
                <c:pt idx="3">
                  <c:v>Exercicio Funcional</c:v>
                </c:pt>
                <c:pt idx="4">
                  <c:v>Hidroginastica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A7-C24F-BC91-A790099A5F1B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Publico em Geral</c:v>
                </c:pt>
              </c:strCache>
            </c:strRef>
          </c:tx>
          <c:invertIfNegative val="0"/>
          <c:cat>
            <c:strRef>
              <c:f>Plan1!$A$2:$A$6</c:f>
              <c:strCache>
                <c:ptCount val="5"/>
                <c:pt idx="0">
                  <c:v>Yoga</c:v>
                </c:pt>
                <c:pt idx="1">
                  <c:v>Dança Circular</c:v>
                </c:pt>
                <c:pt idx="2">
                  <c:v>Pilates</c:v>
                </c:pt>
                <c:pt idx="3">
                  <c:v>Exercicio Funcional</c:v>
                </c:pt>
                <c:pt idx="4">
                  <c:v>Hidroginastica</c:v>
                </c:pt>
              </c:strCache>
            </c:strRef>
          </c:cat>
          <c:val>
            <c:numRef>
              <c:f>Plan1!$F$2:$F$6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A7-C24F-BC91-A790099A5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687488"/>
        <c:axId val="104689024"/>
      </c:barChart>
      <c:catAx>
        <c:axId val="104687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4689024"/>
        <c:crosses val="autoZero"/>
        <c:auto val="1"/>
        <c:lblAlgn val="ctr"/>
        <c:lblOffset val="100"/>
        <c:noMultiLvlLbl val="0"/>
      </c:catAx>
      <c:valAx>
        <c:axId val="104689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687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90CE3-17CD-496A-93A7-FA2F697640D9}" type="doc">
      <dgm:prSet loTypeId="urn:microsoft.com/office/officeart/2005/8/layout/cycle7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D9BC4B0F-06BB-4AA0-BAC1-4CF269740BC8}">
      <dgm:prSet phldrT="[Texto]" custT="1"/>
      <dgm:spPr/>
      <dgm:t>
        <a:bodyPr/>
        <a:lstStyle/>
        <a:p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Aprimorar o atendimento na Unidade Básica de Saúde diminuindo o tempo de espera dos atendimentos psicológicos.</a:t>
          </a:r>
          <a:endParaRPr lang="pt-BR" sz="1800" dirty="0"/>
        </a:p>
      </dgm:t>
    </dgm:pt>
    <dgm:pt modelId="{1EB641E1-3D2C-4659-A3C0-102D1DCD4823}" type="parTrans" cxnId="{03ED9BA0-4EE7-4322-B960-5F12200B08D5}">
      <dgm:prSet/>
      <dgm:spPr/>
      <dgm:t>
        <a:bodyPr/>
        <a:lstStyle/>
        <a:p>
          <a:endParaRPr lang="pt-BR"/>
        </a:p>
      </dgm:t>
    </dgm:pt>
    <dgm:pt modelId="{F4C232BA-D8B2-48A9-89C3-ABB62628A138}" type="sibTrans" cxnId="{03ED9BA0-4EE7-4322-B960-5F12200B08D5}">
      <dgm:prSet/>
      <dgm:spPr/>
      <dgm:t>
        <a:bodyPr/>
        <a:lstStyle/>
        <a:p>
          <a:endParaRPr lang="pt-BR"/>
        </a:p>
      </dgm:t>
    </dgm:pt>
    <dgm:pt modelId="{006140EB-0CEF-4A07-BB03-5D90621E5498}">
      <dgm:prSet custT="1"/>
      <dgm:spPr/>
      <dgm:t>
        <a:bodyPr/>
        <a:lstStyle/>
        <a:p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Oferecer suporte aos casos psiquiátricos.</a:t>
          </a:r>
        </a:p>
      </dgm:t>
    </dgm:pt>
    <dgm:pt modelId="{DCDE8C5A-BDD9-4EA9-A156-81530057206B}" type="parTrans" cxnId="{956E35F2-962F-47FC-B825-190D75AF6DF4}">
      <dgm:prSet/>
      <dgm:spPr/>
      <dgm:t>
        <a:bodyPr/>
        <a:lstStyle/>
        <a:p>
          <a:endParaRPr lang="pt-BR"/>
        </a:p>
      </dgm:t>
    </dgm:pt>
    <dgm:pt modelId="{D77C0F7E-C82C-4E71-976D-38700B93FED6}" type="sibTrans" cxnId="{956E35F2-962F-47FC-B825-190D75AF6DF4}">
      <dgm:prSet/>
      <dgm:spPr/>
      <dgm:t>
        <a:bodyPr/>
        <a:lstStyle/>
        <a:p>
          <a:endParaRPr lang="pt-BR"/>
        </a:p>
      </dgm:t>
    </dgm:pt>
    <dgm:pt modelId="{D873400F-4624-42E6-9D2E-F334E681EE0B}">
      <dgm:prSet custT="1"/>
      <dgm:spPr/>
      <dgm:t>
        <a:bodyPr/>
        <a:lstStyle/>
        <a:p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Diminuir custos físicos e financeiros dos tratamentos empregados para esses acometimentos e para os demais crônicos degenerativos.</a:t>
          </a:r>
        </a:p>
      </dgm:t>
    </dgm:pt>
    <dgm:pt modelId="{A36F6A05-C082-4573-B6F4-C65C160AE72A}" type="parTrans" cxnId="{0E02C584-E657-4415-B036-ED7138C6D58C}">
      <dgm:prSet/>
      <dgm:spPr/>
      <dgm:t>
        <a:bodyPr/>
        <a:lstStyle/>
        <a:p>
          <a:endParaRPr lang="pt-BR"/>
        </a:p>
      </dgm:t>
    </dgm:pt>
    <dgm:pt modelId="{45074555-B5DD-437B-A4E0-92E0CF7184F0}" type="sibTrans" cxnId="{0E02C584-E657-4415-B036-ED7138C6D58C}">
      <dgm:prSet/>
      <dgm:spPr/>
      <dgm:t>
        <a:bodyPr/>
        <a:lstStyle/>
        <a:p>
          <a:endParaRPr lang="pt-BR"/>
        </a:p>
      </dgm:t>
    </dgm:pt>
    <dgm:pt modelId="{CC9CDF21-3E22-42E3-9808-2841BDC50FDE}" type="pres">
      <dgm:prSet presAssocID="{25D90CE3-17CD-496A-93A7-FA2F697640D9}" presName="Name0" presStyleCnt="0">
        <dgm:presLayoutVars>
          <dgm:dir/>
          <dgm:resizeHandles val="exact"/>
        </dgm:presLayoutVars>
      </dgm:prSet>
      <dgm:spPr/>
    </dgm:pt>
    <dgm:pt modelId="{22B3BF1F-16A0-4603-B7C4-9C59819558EA}" type="pres">
      <dgm:prSet presAssocID="{D9BC4B0F-06BB-4AA0-BAC1-4CF269740BC8}" presName="node" presStyleLbl="node1" presStyleIdx="0" presStyleCnt="3" custScaleX="143030" custScaleY="117881" custRadScaleRad="89270">
        <dgm:presLayoutVars>
          <dgm:bulletEnabled val="1"/>
        </dgm:presLayoutVars>
      </dgm:prSet>
      <dgm:spPr/>
    </dgm:pt>
    <dgm:pt modelId="{C4901EDD-EA8E-4943-8979-54249648E51B}" type="pres">
      <dgm:prSet presAssocID="{F4C232BA-D8B2-48A9-89C3-ABB62628A138}" presName="sibTrans" presStyleLbl="sibTrans2D1" presStyleIdx="0" presStyleCnt="3"/>
      <dgm:spPr/>
    </dgm:pt>
    <dgm:pt modelId="{FDB81CD5-A3AF-4578-9189-2D2E274BEA3D}" type="pres">
      <dgm:prSet presAssocID="{F4C232BA-D8B2-48A9-89C3-ABB62628A138}" presName="connectorText" presStyleLbl="sibTrans2D1" presStyleIdx="0" presStyleCnt="3"/>
      <dgm:spPr/>
    </dgm:pt>
    <dgm:pt modelId="{2936EB50-CB81-4D96-B5E9-14A5141265A0}" type="pres">
      <dgm:prSet presAssocID="{006140EB-0CEF-4A07-BB03-5D90621E5498}" presName="node" presStyleLbl="node1" presStyleIdx="1" presStyleCnt="3" custScaleX="115010" custScaleY="140327">
        <dgm:presLayoutVars>
          <dgm:bulletEnabled val="1"/>
        </dgm:presLayoutVars>
      </dgm:prSet>
      <dgm:spPr/>
    </dgm:pt>
    <dgm:pt modelId="{93DE6BDB-070D-4807-BF7C-EB01CAA48196}" type="pres">
      <dgm:prSet presAssocID="{D77C0F7E-C82C-4E71-976D-38700B93FED6}" presName="sibTrans" presStyleLbl="sibTrans2D1" presStyleIdx="1" presStyleCnt="3"/>
      <dgm:spPr/>
    </dgm:pt>
    <dgm:pt modelId="{09E73ADC-25D4-43FD-A2F3-25759F291855}" type="pres">
      <dgm:prSet presAssocID="{D77C0F7E-C82C-4E71-976D-38700B93FED6}" presName="connectorText" presStyleLbl="sibTrans2D1" presStyleIdx="1" presStyleCnt="3"/>
      <dgm:spPr/>
    </dgm:pt>
    <dgm:pt modelId="{AEE13AD0-DF9C-4B6E-9044-8F0EF92BF92D}" type="pres">
      <dgm:prSet presAssocID="{D873400F-4624-42E6-9D2E-F334E681EE0B}" presName="node" presStyleLbl="node1" presStyleIdx="2" presStyleCnt="3" custScaleX="130773" custScaleY="138137">
        <dgm:presLayoutVars>
          <dgm:bulletEnabled val="1"/>
        </dgm:presLayoutVars>
      </dgm:prSet>
      <dgm:spPr/>
    </dgm:pt>
    <dgm:pt modelId="{CCC3A36E-E419-4A92-9AC6-986E4B0BA1BE}" type="pres">
      <dgm:prSet presAssocID="{45074555-B5DD-437B-A4E0-92E0CF7184F0}" presName="sibTrans" presStyleLbl="sibTrans2D1" presStyleIdx="2" presStyleCnt="3"/>
      <dgm:spPr/>
    </dgm:pt>
    <dgm:pt modelId="{FB3EFD76-2901-41CB-BAFC-9EDAE3412EA5}" type="pres">
      <dgm:prSet presAssocID="{45074555-B5DD-437B-A4E0-92E0CF7184F0}" presName="connectorText" presStyleLbl="sibTrans2D1" presStyleIdx="2" presStyleCnt="3"/>
      <dgm:spPr/>
    </dgm:pt>
  </dgm:ptLst>
  <dgm:cxnLst>
    <dgm:cxn modelId="{D01E1B17-BA40-400C-A41F-B51D6B14A5EF}" type="presOf" srcId="{D873400F-4624-42E6-9D2E-F334E681EE0B}" destId="{AEE13AD0-DF9C-4B6E-9044-8F0EF92BF92D}" srcOrd="0" destOrd="0" presId="urn:microsoft.com/office/officeart/2005/8/layout/cycle7"/>
    <dgm:cxn modelId="{9D192C26-2AC6-451F-8CCC-FAA3DE061B92}" type="presOf" srcId="{45074555-B5DD-437B-A4E0-92E0CF7184F0}" destId="{CCC3A36E-E419-4A92-9AC6-986E4B0BA1BE}" srcOrd="0" destOrd="0" presId="urn:microsoft.com/office/officeart/2005/8/layout/cycle7"/>
    <dgm:cxn modelId="{4AB8512B-D110-44A2-A460-6AD2DCC99DCB}" type="presOf" srcId="{45074555-B5DD-437B-A4E0-92E0CF7184F0}" destId="{FB3EFD76-2901-41CB-BAFC-9EDAE3412EA5}" srcOrd="1" destOrd="0" presId="urn:microsoft.com/office/officeart/2005/8/layout/cycle7"/>
    <dgm:cxn modelId="{0E02C584-E657-4415-B036-ED7138C6D58C}" srcId="{25D90CE3-17CD-496A-93A7-FA2F697640D9}" destId="{D873400F-4624-42E6-9D2E-F334E681EE0B}" srcOrd="2" destOrd="0" parTransId="{A36F6A05-C082-4573-B6F4-C65C160AE72A}" sibTransId="{45074555-B5DD-437B-A4E0-92E0CF7184F0}"/>
    <dgm:cxn modelId="{93515298-B656-455D-9631-06800F527724}" type="presOf" srcId="{D77C0F7E-C82C-4E71-976D-38700B93FED6}" destId="{09E73ADC-25D4-43FD-A2F3-25759F291855}" srcOrd="1" destOrd="0" presId="urn:microsoft.com/office/officeart/2005/8/layout/cycle7"/>
    <dgm:cxn modelId="{03ED9BA0-4EE7-4322-B960-5F12200B08D5}" srcId="{25D90CE3-17CD-496A-93A7-FA2F697640D9}" destId="{D9BC4B0F-06BB-4AA0-BAC1-4CF269740BC8}" srcOrd="0" destOrd="0" parTransId="{1EB641E1-3D2C-4659-A3C0-102D1DCD4823}" sibTransId="{F4C232BA-D8B2-48A9-89C3-ABB62628A138}"/>
    <dgm:cxn modelId="{FA405DB0-639B-429A-B562-C0C8A1D57240}" type="presOf" srcId="{F4C232BA-D8B2-48A9-89C3-ABB62628A138}" destId="{C4901EDD-EA8E-4943-8979-54249648E51B}" srcOrd="0" destOrd="0" presId="urn:microsoft.com/office/officeart/2005/8/layout/cycle7"/>
    <dgm:cxn modelId="{4166D0B5-6342-4B37-9137-E52F1CAA40B5}" type="presOf" srcId="{D9BC4B0F-06BB-4AA0-BAC1-4CF269740BC8}" destId="{22B3BF1F-16A0-4603-B7C4-9C59819558EA}" srcOrd="0" destOrd="0" presId="urn:microsoft.com/office/officeart/2005/8/layout/cycle7"/>
    <dgm:cxn modelId="{2AA76DC5-07F4-45B4-98FE-6B8D9D69C49B}" type="presOf" srcId="{006140EB-0CEF-4A07-BB03-5D90621E5498}" destId="{2936EB50-CB81-4D96-B5E9-14A5141265A0}" srcOrd="0" destOrd="0" presId="urn:microsoft.com/office/officeart/2005/8/layout/cycle7"/>
    <dgm:cxn modelId="{BB721CEA-A804-4FDB-8770-7F2E97886CD3}" type="presOf" srcId="{25D90CE3-17CD-496A-93A7-FA2F697640D9}" destId="{CC9CDF21-3E22-42E3-9808-2841BDC50FDE}" srcOrd="0" destOrd="0" presId="urn:microsoft.com/office/officeart/2005/8/layout/cycle7"/>
    <dgm:cxn modelId="{E95228EF-60B9-4FE1-A168-537EF6FEA325}" type="presOf" srcId="{F4C232BA-D8B2-48A9-89C3-ABB62628A138}" destId="{FDB81CD5-A3AF-4578-9189-2D2E274BEA3D}" srcOrd="1" destOrd="0" presId="urn:microsoft.com/office/officeart/2005/8/layout/cycle7"/>
    <dgm:cxn modelId="{956E35F2-962F-47FC-B825-190D75AF6DF4}" srcId="{25D90CE3-17CD-496A-93A7-FA2F697640D9}" destId="{006140EB-0CEF-4A07-BB03-5D90621E5498}" srcOrd="1" destOrd="0" parTransId="{DCDE8C5A-BDD9-4EA9-A156-81530057206B}" sibTransId="{D77C0F7E-C82C-4E71-976D-38700B93FED6}"/>
    <dgm:cxn modelId="{B78916F4-64A8-4C63-99BB-5158D36E0822}" type="presOf" srcId="{D77C0F7E-C82C-4E71-976D-38700B93FED6}" destId="{93DE6BDB-070D-4807-BF7C-EB01CAA48196}" srcOrd="0" destOrd="0" presId="urn:microsoft.com/office/officeart/2005/8/layout/cycle7"/>
    <dgm:cxn modelId="{4EE90F13-6584-4F44-AB10-5B5FE00612A2}" type="presParOf" srcId="{CC9CDF21-3E22-42E3-9808-2841BDC50FDE}" destId="{22B3BF1F-16A0-4603-B7C4-9C59819558EA}" srcOrd="0" destOrd="0" presId="urn:microsoft.com/office/officeart/2005/8/layout/cycle7"/>
    <dgm:cxn modelId="{80100DB2-8BF1-40A4-9449-4D27759144F9}" type="presParOf" srcId="{CC9CDF21-3E22-42E3-9808-2841BDC50FDE}" destId="{C4901EDD-EA8E-4943-8979-54249648E51B}" srcOrd="1" destOrd="0" presId="urn:microsoft.com/office/officeart/2005/8/layout/cycle7"/>
    <dgm:cxn modelId="{23D1D7C9-4DC1-4B04-ABAD-10EEA35999BA}" type="presParOf" srcId="{C4901EDD-EA8E-4943-8979-54249648E51B}" destId="{FDB81CD5-A3AF-4578-9189-2D2E274BEA3D}" srcOrd="0" destOrd="0" presId="urn:microsoft.com/office/officeart/2005/8/layout/cycle7"/>
    <dgm:cxn modelId="{7CFE174A-EF48-4C31-9AFA-B55F4C412E22}" type="presParOf" srcId="{CC9CDF21-3E22-42E3-9808-2841BDC50FDE}" destId="{2936EB50-CB81-4D96-B5E9-14A5141265A0}" srcOrd="2" destOrd="0" presId="urn:microsoft.com/office/officeart/2005/8/layout/cycle7"/>
    <dgm:cxn modelId="{B4DF0663-CF8D-4E90-B162-10422210F744}" type="presParOf" srcId="{CC9CDF21-3E22-42E3-9808-2841BDC50FDE}" destId="{93DE6BDB-070D-4807-BF7C-EB01CAA48196}" srcOrd="3" destOrd="0" presId="urn:microsoft.com/office/officeart/2005/8/layout/cycle7"/>
    <dgm:cxn modelId="{89E3794A-6B3E-4E25-AE31-D47FE79F9219}" type="presParOf" srcId="{93DE6BDB-070D-4807-BF7C-EB01CAA48196}" destId="{09E73ADC-25D4-43FD-A2F3-25759F291855}" srcOrd="0" destOrd="0" presId="urn:microsoft.com/office/officeart/2005/8/layout/cycle7"/>
    <dgm:cxn modelId="{63708288-3586-4900-96E5-CB123468D78C}" type="presParOf" srcId="{CC9CDF21-3E22-42E3-9808-2841BDC50FDE}" destId="{AEE13AD0-DF9C-4B6E-9044-8F0EF92BF92D}" srcOrd="4" destOrd="0" presId="urn:microsoft.com/office/officeart/2005/8/layout/cycle7"/>
    <dgm:cxn modelId="{728199FF-081B-4D26-9D8B-194D697E189B}" type="presParOf" srcId="{CC9CDF21-3E22-42E3-9808-2841BDC50FDE}" destId="{CCC3A36E-E419-4A92-9AC6-986E4B0BA1BE}" srcOrd="5" destOrd="0" presId="urn:microsoft.com/office/officeart/2005/8/layout/cycle7"/>
    <dgm:cxn modelId="{0A49783A-A41F-4AAB-909A-4E2E50E2853E}" type="presParOf" srcId="{CCC3A36E-E419-4A92-9AC6-986E4B0BA1BE}" destId="{FB3EFD76-2901-41CB-BAFC-9EDAE3412EA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66211A-AF9A-40DC-A341-9A1BEE183FF7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 phldr="1"/>
      <dgm:spPr/>
    </dgm:pt>
    <dgm:pt modelId="{DB227457-0B1E-490C-A150-FFE186A7EDF2}">
      <dgm:prSet phldrT="[Texto]" custT="1"/>
      <dgm:spPr/>
      <dgm:t>
        <a:bodyPr/>
        <a:lstStyle/>
        <a:p>
          <a:r>
            <a:rPr lang="pt-BR" sz="2000" dirty="0">
              <a:latin typeface="+mj-lt"/>
              <a:cs typeface="Arial" panose="020B0604020202020204" pitchFamily="34" charset="0"/>
            </a:rPr>
            <a:t>Criou-se uma seleção interna de profissionais da Unidade Básica que já possuíam formação em alguma prática e com perfil em </a:t>
          </a:r>
          <a:r>
            <a:rPr lang="pt-BR" sz="2000" dirty="0" err="1">
              <a:latin typeface="+mj-lt"/>
              <a:cs typeface="Arial" panose="020B0604020202020204" pitchFamily="34" charset="0"/>
            </a:rPr>
            <a:t>PICs</a:t>
          </a:r>
          <a:r>
            <a:rPr lang="pt-BR" sz="2000" dirty="0">
              <a:latin typeface="+mj-lt"/>
              <a:cs typeface="Arial" panose="020B0604020202020204" pitchFamily="34" charset="0"/>
            </a:rPr>
            <a:t>.</a:t>
          </a:r>
          <a:endParaRPr lang="pt-BR" sz="2000" dirty="0">
            <a:latin typeface="+mj-lt"/>
          </a:endParaRPr>
        </a:p>
      </dgm:t>
    </dgm:pt>
    <dgm:pt modelId="{4D72B464-C98F-4527-8FC9-39962D62F3A5}" type="parTrans" cxnId="{455B0ADB-B519-40BB-AB51-9E7E97854D26}">
      <dgm:prSet/>
      <dgm:spPr/>
      <dgm:t>
        <a:bodyPr/>
        <a:lstStyle/>
        <a:p>
          <a:endParaRPr lang="pt-BR" sz="2000">
            <a:latin typeface="+mj-lt"/>
          </a:endParaRPr>
        </a:p>
      </dgm:t>
    </dgm:pt>
    <dgm:pt modelId="{E89D569A-F531-4F80-8DFA-C73DF913C42F}" type="sibTrans" cxnId="{455B0ADB-B519-40BB-AB51-9E7E97854D26}">
      <dgm:prSet/>
      <dgm:spPr/>
      <dgm:t>
        <a:bodyPr/>
        <a:lstStyle/>
        <a:p>
          <a:endParaRPr lang="pt-BR" sz="2000">
            <a:latin typeface="+mj-lt"/>
          </a:endParaRPr>
        </a:p>
      </dgm:t>
    </dgm:pt>
    <dgm:pt modelId="{71898E70-5298-4F1C-B465-4E9864EB4A07}">
      <dgm:prSet custT="1"/>
      <dgm:spPr/>
      <dgm:t>
        <a:bodyPr/>
        <a:lstStyle/>
        <a:p>
          <a:r>
            <a:rPr lang="pt-BR" sz="2000" dirty="0">
              <a:latin typeface="+mj-lt"/>
              <a:cs typeface="Arial" panose="020B0604020202020204" pitchFamily="34" charset="0"/>
            </a:rPr>
            <a:t>Essa equipe com apoio do NASF/ESF, criou um fluxograma de atendimentos, tornando o acesso facilitado ao usuário, e a realização da prática mais adequada dentro de normas preconizadas pelo Ministério da Saúde.</a:t>
          </a:r>
        </a:p>
      </dgm:t>
    </dgm:pt>
    <dgm:pt modelId="{792A3F41-D65A-42CB-B993-540560DE97C9}" type="parTrans" cxnId="{320D33B2-C7DD-46EB-A378-8E96571524E4}">
      <dgm:prSet/>
      <dgm:spPr/>
      <dgm:t>
        <a:bodyPr/>
        <a:lstStyle/>
        <a:p>
          <a:endParaRPr lang="pt-BR" sz="2000">
            <a:latin typeface="+mj-lt"/>
          </a:endParaRPr>
        </a:p>
      </dgm:t>
    </dgm:pt>
    <dgm:pt modelId="{E06CD75F-6F57-4CA6-B11D-770F6863E17C}" type="sibTrans" cxnId="{320D33B2-C7DD-46EB-A378-8E96571524E4}">
      <dgm:prSet/>
      <dgm:spPr/>
      <dgm:t>
        <a:bodyPr/>
        <a:lstStyle/>
        <a:p>
          <a:endParaRPr lang="pt-BR" sz="2000">
            <a:latin typeface="+mj-lt"/>
          </a:endParaRPr>
        </a:p>
      </dgm:t>
    </dgm:pt>
    <dgm:pt modelId="{ECFC649A-9265-4A2C-801C-FBA6299431F0}" type="pres">
      <dgm:prSet presAssocID="{9866211A-AF9A-40DC-A341-9A1BEE183FF7}" presName="Name0" presStyleCnt="0">
        <dgm:presLayoutVars>
          <dgm:dir/>
          <dgm:resizeHandles val="exact"/>
        </dgm:presLayoutVars>
      </dgm:prSet>
      <dgm:spPr/>
    </dgm:pt>
    <dgm:pt modelId="{DD6638ED-6709-4808-9A07-0685DD53302F}" type="pres">
      <dgm:prSet presAssocID="{9866211A-AF9A-40DC-A341-9A1BEE183FF7}" presName="arrow" presStyleLbl="bgShp" presStyleIdx="0" presStyleCnt="1"/>
      <dgm:spPr/>
    </dgm:pt>
    <dgm:pt modelId="{257BEC78-4797-4C93-8DA7-20FD7B72A07A}" type="pres">
      <dgm:prSet presAssocID="{9866211A-AF9A-40DC-A341-9A1BEE183FF7}" presName="points" presStyleCnt="0"/>
      <dgm:spPr/>
    </dgm:pt>
    <dgm:pt modelId="{CF000B15-BD15-46D8-8D95-E0C6451FA150}" type="pres">
      <dgm:prSet presAssocID="{DB227457-0B1E-490C-A150-FFE186A7EDF2}" presName="compositeA" presStyleCnt="0"/>
      <dgm:spPr/>
    </dgm:pt>
    <dgm:pt modelId="{93C0F480-3D61-4A45-9F46-D9E4B5A10DCF}" type="pres">
      <dgm:prSet presAssocID="{DB227457-0B1E-490C-A150-FFE186A7EDF2}" presName="textA" presStyleLbl="revTx" presStyleIdx="0" presStyleCnt="2">
        <dgm:presLayoutVars>
          <dgm:bulletEnabled val="1"/>
        </dgm:presLayoutVars>
      </dgm:prSet>
      <dgm:spPr/>
    </dgm:pt>
    <dgm:pt modelId="{BD8201F1-9FA9-4C27-9606-D5B69CD609F7}" type="pres">
      <dgm:prSet presAssocID="{DB227457-0B1E-490C-A150-FFE186A7EDF2}" presName="circleA" presStyleLbl="node1" presStyleIdx="0" presStyleCnt="2"/>
      <dgm:spPr/>
    </dgm:pt>
    <dgm:pt modelId="{5DF839CF-7084-4A0A-9DF9-641A15D420BD}" type="pres">
      <dgm:prSet presAssocID="{DB227457-0B1E-490C-A150-FFE186A7EDF2}" presName="spaceA" presStyleCnt="0"/>
      <dgm:spPr/>
    </dgm:pt>
    <dgm:pt modelId="{744988A5-DC05-4F2B-9DD0-FF63A2802796}" type="pres">
      <dgm:prSet presAssocID="{E89D569A-F531-4F80-8DFA-C73DF913C42F}" presName="space" presStyleCnt="0"/>
      <dgm:spPr/>
    </dgm:pt>
    <dgm:pt modelId="{4CA89771-2092-472A-BDDB-90DD37B8434F}" type="pres">
      <dgm:prSet presAssocID="{71898E70-5298-4F1C-B465-4E9864EB4A07}" presName="compositeB" presStyleCnt="0"/>
      <dgm:spPr/>
    </dgm:pt>
    <dgm:pt modelId="{C16AC24B-0CA1-4FE8-9634-A18D8DD66CA1}" type="pres">
      <dgm:prSet presAssocID="{71898E70-5298-4F1C-B465-4E9864EB4A07}" presName="textB" presStyleLbl="revTx" presStyleIdx="1" presStyleCnt="2">
        <dgm:presLayoutVars>
          <dgm:bulletEnabled val="1"/>
        </dgm:presLayoutVars>
      </dgm:prSet>
      <dgm:spPr/>
    </dgm:pt>
    <dgm:pt modelId="{6FAAC722-CD2A-4040-A48E-EA55D568F1A8}" type="pres">
      <dgm:prSet presAssocID="{71898E70-5298-4F1C-B465-4E9864EB4A07}" presName="circleB" presStyleLbl="node1" presStyleIdx="1" presStyleCnt="2"/>
      <dgm:spPr/>
    </dgm:pt>
    <dgm:pt modelId="{5510DCFD-895F-4B25-AF19-64C423089B64}" type="pres">
      <dgm:prSet presAssocID="{71898E70-5298-4F1C-B465-4E9864EB4A07}" presName="spaceB" presStyleCnt="0"/>
      <dgm:spPr/>
    </dgm:pt>
  </dgm:ptLst>
  <dgm:cxnLst>
    <dgm:cxn modelId="{AD001E6C-9236-4864-AE0C-B5B620744DFC}" type="presOf" srcId="{DB227457-0B1E-490C-A150-FFE186A7EDF2}" destId="{93C0F480-3D61-4A45-9F46-D9E4B5A10DCF}" srcOrd="0" destOrd="0" presId="urn:microsoft.com/office/officeart/2005/8/layout/hProcess11"/>
    <dgm:cxn modelId="{D3ECFA95-47CB-438A-AEB6-F26D1BF587ED}" type="presOf" srcId="{71898E70-5298-4F1C-B465-4E9864EB4A07}" destId="{C16AC24B-0CA1-4FE8-9634-A18D8DD66CA1}" srcOrd="0" destOrd="0" presId="urn:microsoft.com/office/officeart/2005/8/layout/hProcess11"/>
    <dgm:cxn modelId="{320D33B2-C7DD-46EB-A378-8E96571524E4}" srcId="{9866211A-AF9A-40DC-A341-9A1BEE183FF7}" destId="{71898E70-5298-4F1C-B465-4E9864EB4A07}" srcOrd="1" destOrd="0" parTransId="{792A3F41-D65A-42CB-B993-540560DE97C9}" sibTransId="{E06CD75F-6F57-4CA6-B11D-770F6863E17C}"/>
    <dgm:cxn modelId="{455B0ADB-B519-40BB-AB51-9E7E97854D26}" srcId="{9866211A-AF9A-40DC-A341-9A1BEE183FF7}" destId="{DB227457-0B1E-490C-A150-FFE186A7EDF2}" srcOrd="0" destOrd="0" parTransId="{4D72B464-C98F-4527-8FC9-39962D62F3A5}" sibTransId="{E89D569A-F531-4F80-8DFA-C73DF913C42F}"/>
    <dgm:cxn modelId="{39A55BE5-1C07-4BBA-9265-BCA63DA7FE88}" type="presOf" srcId="{9866211A-AF9A-40DC-A341-9A1BEE183FF7}" destId="{ECFC649A-9265-4A2C-801C-FBA6299431F0}" srcOrd="0" destOrd="0" presId="urn:microsoft.com/office/officeart/2005/8/layout/hProcess11"/>
    <dgm:cxn modelId="{BA85640D-1CF6-4333-B047-AB25726A1296}" type="presParOf" srcId="{ECFC649A-9265-4A2C-801C-FBA6299431F0}" destId="{DD6638ED-6709-4808-9A07-0685DD53302F}" srcOrd="0" destOrd="0" presId="urn:microsoft.com/office/officeart/2005/8/layout/hProcess11"/>
    <dgm:cxn modelId="{C20A051A-7178-4635-8B5D-B2A332FF9BBB}" type="presParOf" srcId="{ECFC649A-9265-4A2C-801C-FBA6299431F0}" destId="{257BEC78-4797-4C93-8DA7-20FD7B72A07A}" srcOrd="1" destOrd="0" presId="urn:microsoft.com/office/officeart/2005/8/layout/hProcess11"/>
    <dgm:cxn modelId="{C8D6C1E2-849B-4B56-937A-E5209BCEA51E}" type="presParOf" srcId="{257BEC78-4797-4C93-8DA7-20FD7B72A07A}" destId="{CF000B15-BD15-46D8-8D95-E0C6451FA150}" srcOrd="0" destOrd="0" presId="urn:microsoft.com/office/officeart/2005/8/layout/hProcess11"/>
    <dgm:cxn modelId="{01062773-CBCE-4F3F-B313-379E73650951}" type="presParOf" srcId="{CF000B15-BD15-46D8-8D95-E0C6451FA150}" destId="{93C0F480-3D61-4A45-9F46-D9E4B5A10DCF}" srcOrd="0" destOrd="0" presId="urn:microsoft.com/office/officeart/2005/8/layout/hProcess11"/>
    <dgm:cxn modelId="{27A6EA91-A898-4653-ABE3-A1EF77F45AC9}" type="presParOf" srcId="{CF000B15-BD15-46D8-8D95-E0C6451FA150}" destId="{BD8201F1-9FA9-4C27-9606-D5B69CD609F7}" srcOrd="1" destOrd="0" presId="urn:microsoft.com/office/officeart/2005/8/layout/hProcess11"/>
    <dgm:cxn modelId="{5898A95B-170F-43ED-A7DF-6EDA2F76B71A}" type="presParOf" srcId="{CF000B15-BD15-46D8-8D95-E0C6451FA150}" destId="{5DF839CF-7084-4A0A-9DF9-641A15D420BD}" srcOrd="2" destOrd="0" presId="urn:microsoft.com/office/officeart/2005/8/layout/hProcess11"/>
    <dgm:cxn modelId="{CE31317B-1345-43D1-83AC-7C4AE581DD26}" type="presParOf" srcId="{257BEC78-4797-4C93-8DA7-20FD7B72A07A}" destId="{744988A5-DC05-4F2B-9DD0-FF63A2802796}" srcOrd="1" destOrd="0" presId="urn:microsoft.com/office/officeart/2005/8/layout/hProcess11"/>
    <dgm:cxn modelId="{A1DCEF4A-1320-4010-9349-DBEF12F15F25}" type="presParOf" srcId="{257BEC78-4797-4C93-8DA7-20FD7B72A07A}" destId="{4CA89771-2092-472A-BDDB-90DD37B8434F}" srcOrd="2" destOrd="0" presId="urn:microsoft.com/office/officeart/2005/8/layout/hProcess11"/>
    <dgm:cxn modelId="{312CD9CE-09DB-4F4A-8A25-8707BA2F68E3}" type="presParOf" srcId="{4CA89771-2092-472A-BDDB-90DD37B8434F}" destId="{C16AC24B-0CA1-4FE8-9634-A18D8DD66CA1}" srcOrd="0" destOrd="0" presId="urn:microsoft.com/office/officeart/2005/8/layout/hProcess11"/>
    <dgm:cxn modelId="{EE0D469C-7F6B-4A92-AE22-F99FC1DF9167}" type="presParOf" srcId="{4CA89771-2092-472A-BDDB-90DD37B8434F}" destId="{6FAAC722-CD2A-4040-A48E-EA55D568F1A8}" srcOrd="1" destOrd="0" presId="urn:microsoft.com/office/officeart/2005/8/layout/hProcess11"/>
    <dgm:cxn modelId="{41CB1344-A0DC-4558-AF28-06F5EA315D72}" type="presParOf" srcId="{4CA89771-2092-472A-BDDB-90DD37B8434F}" destId="{5510DCFD-895F-4B25-AF19-64C423089B6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3BF1F-16A0-4603-B7C4-9C59819558EA}">
      <dsp:nvSpPr>
        <dsp:cNvPr id="0" name=""/>
        <dsp:cNvSpPr/>
      </dsp:nvSpPr>
      <dsp:spPr>
        <a:xfrm>
          <a:off x="2311422" y="71633"/>
          <a:ext cx="3443633" cy="14190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Aprimorar o atendimento na Unidade Básica de Saúde diminuindo o tempo de espera dos atendimentos psicológicos.</a:t>
          </a:r>
          <a:endParaRPr lang="pt-BR" sz="1800" kern="1200" dirty="0"/>
        </a:p>
      </dsp:txBody>
      <dsp:txXfrm>
        <a:off x="2352985" y="113196"/>
        <a:ext cx="3360507" cy="1335943"/>
      </dsp:txXfrm>
    </dsp:sp>
    <dsp:sp modelId="{C4901EDD-EA8E-4943-8979-54249648E51B}">
      <dsp:nvSpPr>
        <dsp:cNvPr id="0" name=""/>
        <dsp:cNvSpPr/>
      </dsp:nvSpPr>
      <dsp:spPr>
        <a:xfrm rot="3487520">
          <a:off x="4577366" y="2104067"/>
          <a:ext cx="818988" cy="42133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4703767" y="2188334"/>
        <a:ext cx="566187" cy="252801"/>
      </dsp:txXfrm>
    </dsp:sp>
    <dsp:sp modelId="{2936EB50-CB81-4D96-B5E9-14A5141265A0}">
      <dsp:nvSpPr>
        <dsp:cNvPr id="0" name=""/>
        <dsp:cNvSpPr/>
      </dsp:nvSpPr>
      <dsp:spPr>
        <a:xfrm>
          <a:off x="4639985" y="3138767"/>
          <a:ext cx="2769015" cy="1689277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Oferecer suporte aos casos psiquiátricos.</a:t>
          </a:r>
        </a:p>
      </dsp:txBody>
      <dsp:txXfrm>
        <a:off x="4689462" y="3188244"/>
        <a:ext cx="2670061" cy="1590323"/>
      </dsp:txXfrm>
    </dsp:sp>
    <dsp:sp modelId="{93DE6BDB-070D-4807-BF7C-EB01CAA48196}">
      <dsp:nvSpPr>
        <dsp:cNvPr id="0" name=""/>
        <dsp:cNvSpPr/>
      </dsp:nvSpPr>
      <dsp:spPr>
        <a:xfrm rot="10800000">
          <a:off x="3718623" y="3772738"/>
          <a:ext cx="818988" cy="42133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 rot="10800000">
        <a:off x="3845023" y="3857005"/>
        <a:ext cx="566187" cy="252801"/>
      </dsp:txXfrm>
    </dsp:sp>
    <dsp:sp modelId="{AEE13AD0-DF9C-4B6E-9044-8F0EF92BF92D}">
      <dsp:nvSpPr>
        <dsp:cNvPr id="0" name=""/>
        <dsp:cNvSpPr/>
      </dsp:nvSpPr>
      <dsp:spPr>
        <a:xfrm>
          <a:off x="467719" y="3151948"/>
          <a:ext cx="3148530" cy="166291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Diminuir custos físicos e financeiros dos tratamentos empregados para esses acometimentos e para os demais crônicos degenerativos.</a:t>
          </a:r>
        </a:p>
      </dsp:txBody>
      <dsp:txXfrm>
        <a:off x="516424" y="3200653"/>
        <a:ext cx="3051120" cy="1565504"/>
      </dsp:txXfrm>
    </dsp:sp>
    <dsp:sp modelId="{CCC3A36E-E419-4A92-9AC6-986E4B0BA1BE}">
      <dsp:nvSpPr>
        <dsp:cNvPr id="0" name=""/>
        <dsp:cNvSpPr/>
      </dsp:nvSpPr>
      <dsp:spPr>
        <a:xfrm rot="18112480">
          <a:off x="2666025" y="2110658"/>
          <a:ext cx="818988" cy="42133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2792426" y="2194925"/>
        <a:ext cx="566187" cy="252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638ED-6709-4808-9A07-0685DD53302F}">
      <dsp:nvSpPr>
        <dsp:cNvPr id="0" name=""/>
        <dsp:cNvSpPr/>
      </dsp:nvSpPr>
      <dsp:spPr>
        <a:xfrm>
          <a:off x="0" y="1305401"/>
          <a:ext cx="7886700" cy="1740535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0F480-3D61-4A45-9F46-D9E4B5A10DCF}">
      <dsp:nvSpPr>
        <dsp:cNvPr id="0" name=""/>
        <dsp:cNvSpPr/>
      </dsp:nvSpPr>
      <dsp:spPr>
        <a:xfrm>
          <a:off x="86" y="0"/>
          <a:ext cx="346236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+mj-lt"/>
              <a:cs typeface="Arial" panose="020B0604020202020204" pitchFamily="34" charset="0"/>
            </a:rPr>
            <a:t>Criou-se uma seleção interna de profissionais da Unidade Básica que já possuíam formação em alguma prática e com perfil em </a:t>
          </a:r>
          <a:r>
            <a:rPr lang="pt-BR" sz="2000" kern="1200" dirty="0" err="1">
              <a:latin typeface="+mj-lt"/>
              <a:cs typeface="Arial" panose="020B0604020202020204" pitchFamily="34" charset="0"/>
            </a:rPr>
            <a:t>PICs</a:t>
          </a:r>
          <a:r>
            <a:rPr lang="pt-BR" sz="2000" kern="1200" dirty="0">
              <a:latin typeface="+mj-lt"/>
              <a:cs typeface="Arial" panose="020B0604020202020204" pitchFamily="34" charset="0"/>
            </a:rPr>
            <a:t>.</a:t>
          </a:r>
          <a:endParaRPr lang="pt-BR" sz="2000" kern="1200" dirty="0">
            <a:latin typeface="+mj-lt"/>
          </a:endParaRPr>
        </a:p>
      </dsp:txBody>
      <dsp:txXfrm>
        <a:off x="86" y="0"/>
        <a:ext cx="3462369" cy="1740535"/>
      </dsp:txXfrm>
    </dsp:sp>
    <dsp:sp modelId="{BD8201F1-9FA9-4C27-9606-D5B69CD609F7}">
      <dsp:nvSpPr>
        <dsp:cNvPr id="0" name=""/>
        <dsp:cNvSpPr/>
      </dsp:nvSpPr>
      <dsp:spPr>
        <a:xfrm>
          <a:off x="1513704" y="1958102"/>
          <a:ext cx="435133" cy="435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AC24B-0CA1-4FE8-9634-A18D8DD66CA1}">
      <dsp:nvSpPr>
        <dsp:cNvPr id="0" name=""/>
        <dsp:cNvSpPr/>
      </dsp:nvSpPr>
      <dsp:spPr>
        <a:xfrm>
          <a:off x="3635574" y="2610802"/>
          <a:ext cx="346236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+mj-lt"/>
              <a:cs typeface="Arial" panose="020B0604020202020204" pitchFamily="34" charset="0"/>
            </a:rPr>
            <a:t>Essa equipe com apoio do NASF/ESF, criou um fluxograma de atendimentos, tornando o acesso facilitado ao usuário, e a realização da prática mais adequada dentro de normas preconizadas pelo Ministério da Saúde.</a:t>
          </a:r>
        </a:p>
      </dsp:txBody>
      <dsp:txXfrm>
        <a:off x="3635574" y="2610802"/>
        <a:ext cx="3462369" cy="1740535"/>
      </dsp:txXfrm>
    </dsp:sp>
    <dsp:sp modelId="{6FAAC722-CD2A-4040-A48E-EA55D568F1A8}">
      <dsp:nvSpPr>
        <dsp:cNvPr id="0" name=""/>
        <dsp:cNvSpPr/>
      </dsp:nvSpPr>
      <dsp:spPr>
        <a:xfrm>
          <a:off x="5149191" y="1958102"/>
          <a:ext cx="435133" cy="435133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8969682-33C6-40CB-9FC2-FEC05F3EBBEC}" type="datetimeFigureOut">
              <a:rPr lang="pt-BR"/>
              <a:pPr>
                <a:defRPr/>
              </a:pPr>
              <a:t>23/07/2018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17C28B5-568E-4FBD-8E93-B3952CC1D2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748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69BFBCC-AE01-483B-BEA8-2D69460EC51C}" type="datetimeFigureOut">
              <a:rPr lang="pt-BR"/>
              <a:pPr>
                <a:defRPr/>
              </a:pPr>
              <a:t>23/07/2018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2E366D4-E250-4A61-B267-06DE2EB3BC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870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1638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4C07EE-C0CA-46D7-9E2B-B1DB24C4FC9F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sz="1200" b="1" dirty="0">
                <a:solidFill>
                  <a:srgbClr val="6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Fórum de Discussão TELESSAÚDE:</a:t>
            </a:r>
          </a:p>
          <a:p>
            <a:pPr algn="ctr"/>
            <a:r>
              <a:rPr lang="pt-BR" sz="1200" b="1" dirty="0">
                <a:solidFill>
                  <a:srgbClr val="6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Fluxograma de Acesso ao atendimento nas </a:t>
            </a:r>
            <a:r>
              <a:rPr lang="pt-BR" sz="1200" b="1" dirty="0" err="1">
                <a:solidFill>
                  <a:srgbClr val="6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PIC’s</a:t>
            </a:r>
            <a:endParaRPr lang="pt-BR" sz="1200" b="1" dirty="0">
              <a:solidFill>
                <a:srgbClr val="6C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sz="1200" b="1" dirty="0">
              <a:solidFill>
                <a:srgbClr val="6C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200" b="1" dirty="0">
                <a:solidFill>
                  <a:srgbClr val="6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Salto Veloso/SC</a:t>
            </a:r>
          </a:p>
          <a:p>
            <a:pPr algn="ctr"/>
            <a:endParaRPr lang="pt-B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050" dirty="0">
                <a:solidFill>
                  <a:srgbClr val="4970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MIRIAM GIACOMIN</a:t>
            </a:r>
          </a:p>
          <a:p>
            <a:pPr algn="ctr"/>
            <a:r>
              <a:rPr lang="pt-BR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Auxiliar de Enfermagem, Atuação como técnico do TFD, Naturopatia Básico pelo CIEPH, Reiki I, II, </a:t>
            </a:r>
            <a:r>
              <a:rPr lang="pt-BR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III.Formada</a:t>
            </a:r>
            <a:r>
              <a:rPr lang="pt-BR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pelo Centro Integrado de </a:t>
            </a:r>
            <a:r>
              <a:rPr lang="pt-BR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Dermato</a:t>
            </a:r>
            <a:r>
              <a:rPr lang="pt-BR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Funcional e terapias Alternativas ( Life cursos) </a:t>
            </a:r>
          </a:p>
          <a:p>
            <a:pPr algn="ctr"/>
            <a:endParaRPr lang="pt-BR" sz="1200" dirty="0"/>
          </a:p>
          <a:p>
            <a:pPr algn="ctr"/>
            <a:r>
              <a:rPr lang="pt-BR" sz="1200" dirty="0"/>
              <a:t>ROSEMILDA PÉRICO</a:t>
            </a:r>
          </a:p>
          <a:p>
            <a:pPr algn="ctr"/>
            <a:r>
              <a:rPr lang="pt-BR" sz="1200" dirty="0"/>
              <a:t> Agente de Saúde , Atuação em visitas domiciliares, Grupos e atendimentos nas práticas integrativas e complementares. Formada em </a:t>
            </a:r>
            <a:r>
              <a:rPr lang="pt-BR" sz="1200" dirty="0" err="1"/>
              <a:t>Fitoenergetica</a:t>
            </a:r>
            <a:r>
              <a:rPr lang="pt-BR" sz="1200" dirty="0"/>
              <a:t> pela instituição Luz da Serra. Mestre em aplicação de Reiki I, II, III Pela Faculdade </a:t>
            </a:r>
            <a:r>
              <a:rPr lang="pt-BR" sz="1200" dirty="0" err="1"/>
              <a:t>Celer</a:t>
            </a:r>
            <a:r>
              <a:rPr lang="pt-BR" sz="1200" dirty="0"/>
              <a:t>. </a:t>
            </a:r>
            <a:r>
              <a:rPr lang="pt-BR" sz="1200" dirty="0" err="1"/>
              <a:t>Practitioner</a:t>
            </a:r>
            <a:r>
              <a:rPr lang="pt-BR" sz="1200" dirty="0"/>
              <a:t> barras de </a:t>
            </a:r>
            <a:r>
              <a:rPr lang="pt-BR" sz="1200" dirty="0" err="1"/>
              <a:t>access</a:t>
            </a:r>
            <a:r>
              <a:rPr lang="pt-BR" sz="1200" dirty="0"/>
              <a:t>.</a:t>
            </a:r>
            <a:endParaRPr lang="pt-BR" sz="1200" dirty="0">
              <a:solidFill>
                <a:srgbClr val="5A8B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BB5D-962D-489B-92C1-EBEF823D132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14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telessaude.ufsc.br/" TargetMode="External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542B9-F50F-4C81-B8A2-8C5E82605CFC}" type="datetimeFigureOut">
              <a:rPr lang="pt-BR"/>
              <a:pPr>
                <a:defRPr/>
              </a:pPr>
              <a:t>23/07/2018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EDF3C-31C2-4A57-A1FA-4A03E4A591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EFEA6-0F49-49F2-9948-D6872F7842D1}" type="datetimeFigureOut">
              <a:rPr lang="pt-BR"/>
              <a:pPr>
                <a:defRPr/>
              </a:pPr>
              <a:t>23/07/2018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080DE-E097-4A40-B6A0-0BAA19D75C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95EC7-96EA-4F37-AF23-5CB749080FF2}" type="datetimeFigureOut">
              <a:rPr lang="pt-BR"/>
              <a:pPr>
                <a:defRPr/>
              </a:pPr>
              <a:t>23/07/2018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B2E4-7FEC-4C12-A3CE-F5CED870B3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EC338-80E7-4813-9A4C-FF2125F36622}" type="datetimeFigureOut">
              <a:rPr lang="pt-BR"/>
              <a:pPr>
                <a:defRPr/>
              </a:pPr>
              <a:t>23/07/2018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6D142-7BE0-4546-8F61-B5AEA3A052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6E8F0-A49E-42D8-9921-1490AFAEC08E}" type="datetimeFigureOut">
              <a:rPr lang="pt-BR"/>
              <a:pPr>
                <a:defRPr/>
              </a:pPr>
              <a:t>23/07/2018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445FA-D474-40FB-BB4A-ECC0916E97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01A9-FD69-4A0F-819F-B24E9EED6E06}" type="datetimeFigureOut">
              <a:rPr lang="pt-BR"/>
              <a:pPr>
                <a:defRPr/>
              </a:pPr>
              <a:t>23/07/2018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5D66F-D86E-4353-A97D-031997B4FA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3D1D7-49B3-48D5-A2BB-C3654025D6EF}" type="datetimeFigureOut">
              <a:rPr lang="pt-BR"/>
              <a:pPr>
                <a:defRPr/>
              </a:pPr>
              <a:t>23/07/2018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44288-F216-483B-9829-4DDCE14168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219F-242A-4D37-89D3-8B7CE7B38BD7}" type="datetimeFigureOut">
              <a:rPr lang="pt-BR"/>
              <a:pPr>
                <a:defRPr/>
              </a:pPr>
              <a:t>23/07/2018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1DAE-D7B4-4F81-8D0E-B9F48A31F7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DF89-256F-4192-BBD9-214BD0494C07}" type="datetimeFigureOut">
              <a:rPr lang="pt-BR"/>
              <a:pPr>
                <a:defRPr/>
              </a:pPr>
              <a:t>23/07/2018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67374-3E7A-4BB4-A54C-83262B5AA5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 userDrawn="1"/>
        </p:nvSpPr>
        <p:spPr bwMode="auto">
          <a:xfrm>
            <a:off x="-561975" y="6538913"/>
            <a:ext cx="52609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BEBAB9"/>
                </a:solidFill>
                <a:latin typeface="+mn-lt"/>
                <a:cs typeface="Lucida Sans Unicode" pitchFamily="34" charset="0"/>
              </a:rPr>
              <a:t>Fórum de discussão | </a:t>
            </a:r>
            <a:r>
              <a:rPr lang="pt-BR" sz="1600" b="1" kern="0" dirty="0">
                <a:solidFill>
                  <a:srgbClr val="BEBAB9"/>
                </a:solidFill>
                <a:latin typeface="+mn-lt"/>
                <a:cs typeface="Lucida Sans Unicode" pitchFamily="34" charset="0"/>
                <a:hlinkClick r:id="rId2"/>
              </a:rPr>
              <a:t>http://telessaude.ufsc.br/</a:t>
            </a:r>
            <a:r>
              <a:rPr lang="pt-BR" sz="1600" b="1" kern="0" dirty="0">
                <a:solidFill>
                  <a:srgbClr val="BEBAB9"/>
                </a:solidFill>
                <a:latin typeface="+mn-lt"/>
                <a:cs typeface="Lucida Sans Unicode" pitchFamily="34" charset="0"/>
              </a:rPr>
              <a:t>  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77B95-9444-42CD-B8E2-82F8B396946C}" type="datetimeFigureOut">
              <a:rPr lang="pt-BR"/>
              <a:pPr>
                <a:defRPr/>
              </a:pPr>
              <a:t>23/07/2018</a:t>
            </a:fld>
            <a:endParaRPr lang="pt-B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A8D60-3B48-43C4-A47A-4A8E624030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EBB07-07AA-48B4-8ED7-816D3CE6C56A}" type="datetimeFigureOut">
              <a:rPr lang="pt-BR"/>
              <a:pPr>
                <a:defRPr/>
              </a:pPr>
              <a:t>23/07/2018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F511A-28D7-4D84-A288-F4860F04B0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CDE46-88E9-4DE3-B6A3-47C336294127}" type="datetimeFigureOut">
              <a:rPr lang="pt-BR"/>
              <a:pPr>
                <a:defRPr/>
              </a:pPr>
              <a:t>23/07/2018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0C7E8-C3D1-49D9-8609-CBC1426141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6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119063"/>
            <a:ext cx="10287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2F360F-20AE-409F-AAB6-44640358409E}" type="datetimeFigureOut">
              <a:rPr lang="pt-BR"/>
              <a:pPr>
                <a:defRPr/>
              </a:pPr>
              <a:t>23/07/2018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C206B5-1D13-44B1-9120-69EE4B75BD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Subtítulo 2"/>
          <p:cNvSpPr txBox="1">
            <a:spLocks/>
          </p:cNvSpPr>
          <p:nvPr userDrawn="1"/>
        </p:nvSpPr>
        <p:spPr bwMode="auto">
          <a:xfrm>
            <a:off x="-95250" y="6554788"/>
            <a:ext cx="192563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BEBAB9"/>
                </a:solidFill>
                <a:latin typeface="+mn-lt"/>
                <a:cs typeface="Lucida Sans Unicode" pitchFamily="34" charset="0"/>
              </a:rPr>
              <a:t>Fórum de discussão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73" r:id="rId7"/>
    <p:sldLayoutId id="2147483665" r:id="rId8"/>
    <p:sldLayoutId id="2147483664" r:id="rId9"/>
    <p:sldLayoutId id="2147483663" r:id="rId10"/>
    <p:sldLayoutId id="2147483662" r:id="rId11"/>
    <p:sldLayoutId id="2147483672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1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 /><Relationship Id="rId3" Type="http://schemas.openxmlformats.org/officeDocument/2006/relationships/image" Target="../media/image14.png" /><Relationship Id="rId7" Type="http://schemas.openxmlformats.org/officeDocument/2006/relationships/image" Target="../media/image18.jp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jpeg" /><Relationship Id="rId5" Type="http://schemas.openxmlformats.org/officeDocument/2006/relationships/image" Target="../media/image16.png" /><Relationship Id="rId4" Type="http://schemas.openxmlformats.org/officeDocument/2006/relationships/image" Target="../media/image15.jpe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4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4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4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 /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4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2.jpg" /><Relationship Id="rId1" Type="http://schemas.openxmlformats.org/officeDocument/2006/relationships/slideLayout" Target="../slideLayouts/slideLayout4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4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ubtítulo 2"/>
          <p:cNvSpPr txBox="1">
            <a:spLocks/>
          </p:cNvSpPr>
          <p:nvPr/>
        </p:nvSpPr>
        <p:spPr bwMode="auto">
          <a:xfrm>
            <a:off x="3521075" y="4467225"/>
            <a:ext cx="190023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2400" b="1">
                <a:solidFill>
                  <a:srgbClr val="BEBAB9"/>
                </a:solidFill>
                <a:latin typeface="Calibri Light" pitchFamily="34" charset="0"/>
                <a:cs typeface="Tahoma" pitchFamily="34" charset="0"/>
              </a:rPr>
              <a:t>apresentam</a:t>
            </a:r>
          </a:p>
        </p:txBody>
      </p:sp>
      <p:pic>
        <p:nvPicPr>
          <p:cNvPr id="15362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2675" y="2393950"/>
            <a:ext cx="2922588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https://ci5.googleusercontent.com/proxy/UlfE4Eg_J8eUUXwGsnkgrLMvOgU-xiWf9_BBeSqkbME84hG4gwo_bFweuwLq-SD0q37BOZl4Ceuj11u987OhItryXa9r5jvBFxnvB5rL0vFlt2qKHB9rdbz9Gmee-NS40HTwTSJb_bk=s0-d-e1-ft#http://telessaude.ufsc.br/principal/wp-content/uploads/2017/04/logo-telessaud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850" y="2611438"/>
            <a:ext cx="36290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CaixaDeTexto 1029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5" name="CaixaDeTexto 74"/>
          <p:cNvSpPr txBox="1"/>
          <p:nvPr/>
        </p:nvSpPr>
        <p:spPr>
          <a:xfrm>
            <a:off x="15240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6" name="CaixaDeTexto 75"/>
          <p:cNvSpPr txBox="1"/>
          <p:nvPr/>
        </p:nvSpPr>
        <p:spPr>
          <a:xfrm>
            <a:off x="-33199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6" name="CaixaDeTexto 6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2098" name="Picture 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4666"/>
            <a:ext cx="8300899" cy="612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476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124" y="112713"/>
            <a:ext cx="8780424" cy="640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686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11762" y="242088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A03021"/>
                </a:solidFill>
                <a:latin typeface="+mj-lt"/>
                <a:cs typeface="Arial" panose="020B0604020202020204" pitchFamily="34" charset="0"/>
              </a:rPr>
              <a:t>Práticas realizadas na Unidade de Saúde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" y="503075"/>
            <a:ext cx="2619375" cy="17430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29" y="507269"/>
            <a:ext cx="2139829" cy="174307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979905"/>
            <a:ext cx="1785917" cy="203380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58" y="495728"/>
            <a:ext cx="2535218" cy="1774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7" y="2926080"/>
            <a:ext cx="2920716" cy="193153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43" y="2944107"/>
            <a:ext cx="2866984" cy="193067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39" y="4874784"/>
            <a:ext cx="2855287" cy="190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44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1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400" dirty="0"/>
          </a:p>
          <a:p>
            <a:pPr algn="ctr"/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A03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BIOENERGÉTICA</a:t>
            </a:r>
            <a:endParaRPr lang="pt-BR" b="1" dirty="0">
              <a:solidFill>
                <a:srgbClr val="A03021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527052" y="1825625"/>
            <a:ext cx="2477407" cy="4351338"/>
          </a:xfrm>
        </p:spPr>
        <p:txBody>
          <a:bodyPr/>
          <a:lstStyle/>
          <a:p>
            <a:r>
              <a:rPr lang="pt-BR" sz="2300" dirty="0">
                <a:latin typeface="+mj-lt"/>
                <a:cs typeface="Arial" panose="020B0604020202020204" pitchFamily="34" charset="0"/>
              </a:rPr>
              <a:t>Avalia a compreensão etiológica do sofrimento, adoecimento adotando a psicoterapia corporal e exercício terapêuticos individual e em grupos.</a:t>
            </a:r>
          </a:p>
          <a:p>
            <a:endParaRPr lang="pt-BR" sz="2300" dirty="0">
              <a:latin typeface="+mj-lt"/>
            </a:endParaRPr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485" y="2336800"/>
            <a:ext cx="5780779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22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1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400" dirty="0"/>
          </a:p>
          <a:p>
            <a:pPr algn="ctr"/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A03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CROMOTERAPIA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527052" y="1825625"/>
            <a:ext cx="2477407" cy="4351338"/>
          </a:xfrm>
        </p:spPr>
        <p:txBody>
          <a:bodyPr/>
          <a:lstStyle/>
          <a:p>
            <a:pPr algn="ctr"/>
            <a:r>
              <a:rPr lang="pt-BR" sz="2400" dirty="0">
                <a:latin typeface="+mj-lt"/>
                <a:cs typeface="Arial" panose="020B0604020202020204" pitchFamily="34" charset="0"/>
              </a:rPr>
              <a:t>Pratica terapêutica que utiliza as cores do espectro solar (vermelho, laranja, amarelo, verde, azul, anil e violeta); para restaurar o equilíbrio físico e energético do corpo.</a:t>
            </a:r>
          </a:p>
          <a:p>
            <a:endParaRPr lang="pt-BR" sz="2300" dirty="0">
              <a:latin typeface="+mj-lt"/>
            </a:endParaRP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71" y="1596571"/>
            <a:ext cx="3831771" cy="4673600"/>
          </a:xfrm>
        </p:spPr>
      </p:pic>
    </p:spTree>
    <p:extLst>
      <p:ext uri="{BB962C8B-B14F-4D97-AF65-F5344CB8AC3E}">
        <p14:creationId xmlns:p14="http://schemas.microsoft.com/office/powerpoint/2010/main" val="1553464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1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400" dirty="0"/>
          </a:p>
          <a:p>
            <a:pPr algn="ctr"/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A03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Fitoterapia e </a:t>
            </a:r>
            <a:r>
              <a:rPr lang="pt-BR" b="1" dirty="0" err="1">
                <a:solidFill>
                  <a:srgbClr val="A03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Fitoestimulação</a:t>
            </a:r>
            <a:endParaRPr lang="pt-BR" b="1" dirty="0">
              <a:solidFill>
                <a:srgbClr val="A03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527052" y="1825625"/>
            <a:ext cx="3391805" cy="4351338"/>
          </a:xfrm>
        </p:spPr>
        <p:txBody>
          <a:bodyPr/>
          <a:lstStyle/>
          <a:p>
            <a:pPr algn="ctr"/>
            <a:r>
              <a:rPr lang="pt-BR" sz="2400" dirty="0">
                <a:latin typeface="+mj-lt"/>
                <a:cs typeface="Arial" panose="020B0604020202020204" pitchFamily="34" charset="0"/>
              </a:rPr>
              <a:t>Estudo das plantas e sementes medicinais e suas aplicações na promoção, na proteção e na recuperação da saúde.</a:t>
            </a:r>
          </a:p>
          <a:p>
            <a:endParaRPr lang="pt-BR" sz="2300" dirty="0">
              <a:latin typeface="+mj-lt"/>
            </a:endParaRP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30" y="1825624"/>
            <a:ext cx="3367314" cy="4533867"/>
          </a:xfrm>
        </p:spPr>
      </p:pic>
    </p:spTree>
    <p:extLst>
      <p:ext uri="{BB962C8B-B14F-4D97-AF65-F5344CB8AC3E}">
        <p14:creationId xmlns:p14="http://schemas.microsoft.com/office/powerpoint/2010/main" val="2799494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1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400" dirty="0"/>
          </a:p>
          <a:p>
            <a:pPr algn="ctr"/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A03021"/>
                </a:solidFill>
                <a:cs typeface="Arial" panose="020B0604020202020204" pitchFamily="34" charset="0"/>
              </a:rPr>
              <a:t>AROMATERAPIA (Óleo Essencial)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527052" y="1825625"/>
            <a:ext cx="3391805" cy="4351338"/>
          </a:xfrm>
        </p:spPr>
        <p:txBody>
          <a:bodyPr/>
          <a:lstStyle/>
          <a:p>
            <a:pPr algn="ctr"/>
            <a:r>
              <a:rPr lang="pt-BR" sz="2400" dirty="0">
                <a:latin typeface="+mj-lt"/>
                <a:cs typeface="Arial" panose="020B0604020202020204" pitchFamily="34" charset="0"/>
              </a:rPr>
              <a:t>Óleo Essencial é um composto volátil concentrado formado por substancias vitais extraídos de plantas aromáticas e medicinais por meio de processos específicos.</a:t>
            </a:r>
          </a:p>
          <a:p>
            <a:pPr algn="ctr"/>
            <a:endParaRPr lang="pt-BR" sz="3600" dirty="0">
              <a:latin typeface="+mj-lt"/>
            </a:endParaRPr>
          </a:p>
          <a:p>
            <a:endParaRPr lang="pt-BR" sz="2300" dirty="0">
              <a:latin typeface="+mj-lt"/>
            </a:endParaRP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1" y="1828800"/>
            <a:ext cx="4073979" cy="4122057"/>
          </a:xfrm>
        </p:spPr>
      </p:pic>
    </p:spTree>
    <p:extLst>
      <p:ext uri="{BB962C8B-B14F-4D97-AF65-F5344CB8AC3E}">
        <p14:creationId xmlns:p14="http://schemas.microsoft.com/office/powerpoint/2010/main" val="3045613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1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400" dirty="0"/>
          </a:p>
          <a:p>
            <a:pPr algn="ctr"/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A03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AURICULOTERAPIA</a:t>
            </a:r>
            <a:endParaRPr lang="pt-BR" b="1" dirty="0">
              <a:solidFill>
                <a:srgbClr val="A03021"/>
              </a:solidFill>
              <a:cs typeface="Arial" panose="020B0604020202020204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527052" y="1825625"/>
            <a:ext cx="339180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dirty="0">
                <a:latin typeface="+mj-lt"/>
                <a:cs typeface="Arial" panose="020B0604020202020204" pitchFamily="34" charset="0"/>
              </a:rPr>
              <a:t>Técnica terapêutica que promove a regulação </a:t>
            </a:r>
            <a:r>
              <a:rPr lang="pt-BR" sz="2000" dirty="0" err="1">
                <a:latin typeface="+mj-lt"/>
                <a:cs typeface="Arial" panose="020B0604020202020204" pitchFamily="34" charset="0"/>
              </a:rPr>
              <a:t>psico-orgânica</a:t>
            </a:r>
            <a:r>
              <a:rPr lang="pt-BR" sz="2000" dirty="0">
                <a:latin typeface="+mj-lt"/>
                <a:cs typeface="Arial" panose="020B0604020202020204" pitchFamily="34" charset="0"/>
              </a:rPr>
              <a:t> do individuo por meio de estímulos nos pontos energéticos localizados na orelha – onde todo o organismo se encontra representado como um microssistema. A acupuntura auricular estimulas zonas </a:t>
            </a:r>
            <a:r>
              <a:rPr lang="pt-BR" sz="2000" dirty="0" err="1">
                <a:latin typeface="+mj-lt"/>
                <a:cs typeface="Arial" panose="020B0604020202020204" pitchFamily="34" charset="0"/>
              </a:rPr>
              <a:t>neurorreativas</a:t>
            </a:r>
            <a:r>
              <a:rPr lang="pt-BR" sz="2000" dirty="0">
                <a:latin typeface="+mj-lt"/>
                <a:cs typeface="Arial" panose="020B0604020202020204" pitchFamily="34" charset="0"/>
              </a:rPr>
              <a:t> por meio de agulhas, esferas de aço, prata, ouro, plástico ou semente de mostarda e </a:t>
            </a:r>
            <a:r>
              <a:rPr lang="pt-BR" sz="2000" dirty="0" err="1">
                <a:latin typeface="+mj-lt"/>
                <a:cs typeface="Arial" panose="020B0604020202020204" pitchFamily="34" charset="0"/>
              </a:rPr>
              <a:t>colza</a:t>
            </a:r>
            <a:r>
              <a:rPr lang="pt-BR" sz="2000" dirty="0">
                <a:latin typeface="+mj-lt"/>
                <a:cs typeface="Arial" panose="020B0604020202020204" pitchFamily="34" charset="0"/>
              </a:rPr>
              <a:t> previamente preparadas para esse fim.</a:t>
            </a:r>
          </a:p>
          <a:p>
            <a:endParaRPr lang="pt-BR" sz="2000" dirty="0">
              <a:latin typeface="+mj-lt"/>
            </a:endParaRPr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9150" y="2054399"/>
            <a:ext cx="3886200" cy="389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69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1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400" dirty="0"/>
          </a:p>
          <a:p>
            <a:pPr algn="ctr"/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A03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REIKI</a:t>
            </a:r>
            <a:endParaRPr lang="pt-BR" b="1" dirty="0">
              <a:solidFill>
                <a:srgbClr val="A03021"/>
              </a:solidFill>
              <a:cs typeface="Arial" panose="020B0604020202020204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527052" y="1825625"/>
            <a:ext cx="339180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dirty="0">
                <a:latin typeface="+mj-lt"/>
                <a:cs typeface="Arial" panose="020B0604020202020204" pitchFamily="34" charset="0"/>
              </a:rPr>
              <a:t>Pratica terapêutica que utiliza a imposição das mãos para canalização da energia vital, visando promover o equilíbrio energético, necessário ao bem-estar físico e mental. 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1304" y="2159400"/>
            <a:ext cx="4293391" cy="3276599"/>
          </a:xfrm>
        </p:spPr>
      </p:pic>
    </p:spTree>
    <p:extLst>
      <p:ext uri="{BB962C8B-B14F-4D97-AF65-F5344CB8AC3E}">
        <p14:creationId xmlns:p14="http://schemas.microsoft.com/office/powerpoint/2010/main" val="2948746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1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400" dirty="0"/>
          </a:p>
          <a:p>
            <a:pPr algn="ctr"/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28650" y="495754"/>
            <a:ext cx="7886700" cy="1325563"/>
          </a:xfrm>
        </p:spPr>
        <p:txBody>
          <a:bodyPr/>
          <a:lstStyle/>
          <a:p>
            <a:r>
              <a:rPr lang="pt-BR" b="1" dirty="0">
                <a:solidFill>
                  <a:srgbClr val="A03021"/>
                </a:solidFill>
                <a:cs typeface="Arial" panose="020B0604020202020204" pitchFamily="34" charset="0"/>
              </a:rPr>
              <a:t>TOQUE TERAPÊUTICO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527052" y="1825625"/>
            <a:ext cx="339180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sz="2300" dirty="0">
                <a:latin typeface="+mj-lt"/>
                <a:cs typeface="Arial" panose="020B0604020202020204" pitchFamily="34" charset="0"/>
              </a:rPr>
              <a:t>Pratica terapêutica vibracional que adota o direcionamento intencional da energia com o uso das mãos como foco facilitador no processo de cura.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94" y="1825625"/>
            <a:ext cx="2796320" cy="4351338"/>
          </a:xfrm>
        </p:spPr>
      </p:pic>
    </p:spTree>
    <p:extLst>
      <p:ext uri="{BB962C8B-B14F-4D97-AF65-F5344CB8AC3E}">
        <p14:creationId xmlns:p14="http://schemas.microsoft.com/office/powerpoint/2010/main" val="261425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00314" y="788534"/>
            <a:ext cx="7772400" cy="2387600"/>
          </a:xfrm>
        </p:spPr>
        <p:txBody>
          <a:bodyPr/>
          <a:lstStyle/>
          <a:p>
            <a:r>
              <a:rPr lang="pt-BR" sz="3200" b="1" dirty="0">
                <a:solidFill>
                  <a:srgbClr val="6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Fórum de Discussão:</a:t>
            </a:r>
            <a:br>
              <a:rPr lang="pt-BR" sz="3200" b="1" dirty="0">
                <a:solidFill>
                  <a:srgbClr val="6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3200" b="1" dirty="0">
                <a:solidFill>
                  <a:srgbClr val="6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Fluxograma de Acesso ao atendimento nas </a:t>
            </a:r>
            <a:r>
              <a:rPr lang="pt-BR" sz="3200" b="1" dirty="0" err="1">
                <a:solidFill>
                  <a:srgbClr val="6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PICs</a:t>
            </a:r>
            <a:r>
              <a:rPr lang="pt-BR" sz="3200" b="1" dirty="0">
                <a:solidFill>
                  <a:srgbClr val="6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 Salto Veloso/SC</a:t>
            </a:r>
            <a:endParaRPr lang="pt-BR" sz="32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80571" y="3427870"/>
            <a:ext cx="7953829" cy="1655762"/>
          </a:xfrm>
        </p:spPr>
        <p:txBody>
          <a:bodyPr/>
          <a:lstStyle/>
          <a:p>
            <a:r>
              <a:rPr lang="pt-BR" b="1" dirty="0">
                <a:solidFill>
                  <a:srgbClr val="4970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MIRIAM GIACOMIN</a:t>
            </a:r>
          </a:p>
          <a:p>
            <a:r>
              <a:rPr lang="pt-BR" sz="2000" dirty="0"/>
              <a:t>Auxiliar de Enfermagem, Atuação como técnico do TFD, Naturopatia Básico pelo CIEPH, Reiki I, II, III. Formada pelo Centro Integrado de </a:t>
            </a:r>
            <a:r>
              <a:rPr lang="pt-BR" sz="2000" dirty="0" err="1"/>
              <a:t>Dermato</a:t>
            </a:r>
            <a:r>
              <a:rPr lang="pt-BR" sz="2000" dirty="0"/>
              <a:t> Funcional e terapias Alternativas ( Life cursos) </a:t>
            </a:r>
          </a:p>
          <a:p>
            <a:r>
              <a:rPr lang="pt-BR" b="1" dirty="0">
                <a:solidFill>
                  <a:srgbClr val="4970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ROSEMILDA PÉRICO</a:t>
            </a:r>
          </a:p>
          <a:p>
            <a:r>
              <a:rPr lang="pt-BR" sz="2000" dirty="0"/>
              <a:t>Agente de Saúde , Atuação em visitas domiciliares, Grupos e atendimentos nas práticas integrativas e complementares. Formada em </a:t>
            </a:r>
            <a:r>
              <a:rPr lang="pt-BR" sz="2000" dirty="0" err="1"/>
              <a:t>Fitoenergetica</a:t>
            </a:r>
            <a:r>
              <a:rPr lang="pt-BR" sz="2000" dirty="0"/>
              <a:t> pela instituição Luz da Serra. Mestre em aplicação de Reiki I, II, III Pela Faculdade </a:t>
            </a:r>
            <a:r>
              <a:rPr lang="pt-BR" sz="2000" dirty="0" err="1"/>
              <a:t>Celer</a:t>
            </a:r>
            <a:r>
              <a:rPr lang="pt-BR" sz="2000" dirty="0"/>
              <a:t>. </a:t>
            </a:r>
            <a:r>
              <a:rPr lang="pt-BR" sz="2000" dirty="0" err="1"/>
              <a:t>Practitioner</a:t>
            </a:r>
            <a:r>
              <a:rPr lang="pt-BR" sz="2000" dirty="0"/>
              <a:t> barras de </a:t>
            </a:r>
            <a:r>
              <a:rPr lang="pt-BR" sz="2000" dirty="0" err="1"/>
              <a:t>access</a:t>
            </a:r>
            <a:r>
              <a:rPr lang="pt-BR" sz="2000" dirty="0"/>
              <a:t>.</a:t>
            </a:r>
            <a:endParaRPr lang="pt-BR" sz="2000" dirty="0">
              <a:solidFill>
                <a:srgbClr val="5A8B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1717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1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400" dirty="0"/>
          </a:p>
          <a:p>
            <a:pPr algn="ctr"/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28650" y="495754"/>
            <a:ext cx="7886700" cy="1325563"/>
          </a:xfrm>
        </p:spPr>
        <p:txBody>
          <a:bodyPr/>
          <a:lstStyle/>
          <a:p>
            <a:r>
              <a:rPr lang="pt-BR" b="1" dirty="0">
                <a:solidFill>
                  <a:srgbClr val="A03021"/>
                </a:solidFill>
                <a:cs typeface="Arial" panose="020B0604020202020204" pitchFamily="34" charset="0"/>
              </a:rPr>
              <a:t>ACUPUNTURA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527052" y="1825625"/>
            <a:ext cx="339180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sz="2300" dirty="0">
                <a:latin typeface="+mj-lt"/>
                <a:cs typeface="Arial" panose="020B0604020202020204" pitchFamily="34" charset="0"/>
              </a:rPr>
              <a:t>Tecnologia de intervenção em saúde que faz parte dos recursos terapêuticos da medicina tradicional chinesa (MTC) e estimula pontos espalhados por todo o corpo, ao longo dos meridianos, por meio da inserção de finas agulhas filiformes metálicas, visando à promoção, à manutenção e à recuperação da saúde, bem como à prevenção de agravos e doenças.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94" y="1825625"/>
            <a:ext cx="2912435" cy="4531632"/>
          </a:xfrm>
        </p:spPr>
      </p:pic>
    </p:spTree>
    <p:extLst>
      <p:ext uri="{BB962C8B-B14F-4D97-AF65-F5344CB8AC3E}">
        <p14:creationId xmlns:p14="http://schemas.microsoft.com/office/powerpoint/2010/main" val="292900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1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400" dirty="0"/>
          </a:p>
          <a:p>
            <a:pPr algn="ctr"/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28650" y="495754"/>
            <a:ext cx="7886700" cy="1325563"/>
          </a:xfrm>
        </p:spPr>
        <p:txBody>
          <a:bodyPr/>
          <a:lstStyle/>
          <a:p>
            <a:r>
              <a:rPr lang="pt-BR" b="1" dirty="0">
                <a:solidFill>
                  <a:srgbClr val="A03021"/>
                </a:solidFill>
                <a:cs typeface="Arial" panose="020B0604020202020204" pitchFamily="34" charset="0"/>
              </a:rPr>
              <a:t>REFLEXOLOGIA</a:t>
            </a:r>
            <a:r>
              <a:rPr lang="pt-BR" b="1" dirty="0">
                <a:solidFill>
                  <a:srgbClr val="A03021"/>
                </a:solidFill>
              </a:rPr>
              <a:t> </a:t>
            </a:r>
            <a:endParaRPr lang="pt-BR" b="1" dirty="0">
              <a:solidFill>
                <a:srgbClr val="A03021"/>
              </a:solidFill>
              <a:cs typeface="Arial" panose="020B0604020202020204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527052" y="1825625"/>
            <a:ext cx="339180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dirty="0">
                <a:latin typeface="+mj-lt"/>
                <a:cs typeface="Arial" panose="020B0604020202020204" pitchFamily="34" charset="0"/>
              </a:rPr>
              <a:t>Prática que consiste na aplicação de pressão nos microssistemas (mãos, pés, orelha e face) de forma a produzir efeitos positivos correspondentes aos órgãos estimulados.</a:t>
            </a:r>
          </a:p>
          <a:p>
            <a:pPr marL="0" indent="0" algn="ctr">
              <a:buNone/>
            </a:pPr>
            <a:endParaRPr lang="pt-BR" sz="23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94" y="1825625"/>
            <a:ext cx="2839863" cy="4351338"/>
          </a:xfrm>
        </p:spPr>
      </p:pic>
    </p:spTree>
    <p:extLst>
      <p:ext uri="{BB962C8B-B14F-4D97-AF65-F5344CB8AC3E}">
        <p14:creationId xmlns:p14="http://schemas.microsoft.com/office/powerpoint/2010/main" val="1828044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1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400" dirty="0"/>
          </a:p>
          <a:p>
            <a:pPr algn="ctr"/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28650" y="495754"/>
            <a:ext cx="7886700" cy="1325563"/>
          </a:xfrm>
        </p:spPr>
        <p:txBody>
          <a:bodyPr/>
          <a:lstStyle/>
          <a:p>
            <a:r>
              <a:rPr lang="pt-BR" b="1" dirty="0">
                <a:solidFill>
                  <a:srgbClr val="A03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MASSOTERAPIA </a:t>
            </a:r>
            <a:endParaRPr lang="pt-BR" b="1" dirty="0">
              <a:solidFill>
                <a:srgbClr val="A03021"/>
              </a:solidFill>
              <a:cs typeface="Arial" panose="020B0604020202020204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643167" y="1724025"/>
            <a:ext cx="339180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sz="2300" dirty="0">
                <a:latin typeface="+mj-lt"/>
                <a:cs typeface="Arial" panose="020B0604020202020204" pitchFamily="34" charset="0"/>
              </a:rPr>
              <a:t>Pratica terapêutica que envolve um conjunto de manipulação sistemáticas em tecidos corporais moles a partir da pele com objetivo de estimular os sistemas imune, circulatório, nervoso e muscular; nas pratica oriental o energético. 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87" y="1828801"/>
            <a:ext cx="3590925" cy="4238170"/>
          </a:xfrm>
        </p:spPr>
      </p:pic>
    </p:spTree>
    <p:extLst>
      <p:ext uri="{BB962C8B-B14F-4D97-AF65-F5344CB8AC3E}">
        <p14:creationId xmlns:p14="http://schemas.microsoft.com/office/powerpoint/2010/main" val="2987861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1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400" dirty="0"/>
          </a:p>
          <a:p>
            <a:pPr algn="ctr"/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28650" y="495754"/>
            <a:ext cx="7886700" cy="1325563"/>
          </a:xfrm>
        </p:spPr>
        <p:txBody>
          <a:bodyPr/>
          <a:lstStyle/>
          <a:p>
            <a:r>
              <a:rPr lang="pt-BR" b="1" dirty="0">
                <a:solidFill>
                  <a:srgbClr val="A03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YOGA</a:t>
            </a:r>
            <a:endParaRPr lang="pt-BR" b="1" dirty="0">
              <a:solidFill>
                <a:srgbClr val="A03021"/>
              </a:solidFill>
              <a:cs typeface="Arial" panose="020B0604020202020204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425452" y="1738540"/>
            <a:ext cx="339180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dirty="0">
                <a:latin typeface="+mj-lt"/>
                <a:cs typeface="Arial" panose="020B0604020202020204" pitchFamily="34" charset="0"/>
              </a:rPr>
              <a:t>Pratica corporal e mental de origem oriental, utilizada como técnica de controlar corpo e mente, associada com a meditação.</a:t>
            </a:r>
            <a:endParaRPr lang="pt-BR" sz="23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3" y="3759201"/>
            <a:ext cx="4902200" cy="275748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14" y="1045029"/>
            <a:ext cx="4891314" cy="27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69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1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400" dirty="0"/>
          </a:p>
          <a:p>
            <a:pPr algn="ctr"/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A03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MEDITAÇÃO</a:t>
            </a:r>
            <a:r>
              <a:rPr lang="pt-BR" b="1" dirty="0">
                <a:solidFill>
                  <a:srgbClr val="A03021"/>
                </a:solidFill>
              </a:rPr>
              <a:t> </a:t>
            </a:r>
            <a:endParaRPr lang="pt-BR" b="1" dirty="0">
              <a:solidFill>
                <a:srgbClr val="A03021"/>
              </a:solidFill>
              <a:cs typeface="Arial" panose="020B0604020202020204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527052" y="1825625"/>
            <a:ext cx="339180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dirty="0">
                <a:latin typeface="+mj-lt"/>
                <a:cs typeface="Arial" panose="020B0604020202020204" pitchFamily="34" charset="0"/>
              </a:rPr>
              <a:t>Pratica mental da medicina tradicional chinesa que consiste em treinar a focalização da atenção de modo não analítico ou discriminativo, a diminuição  do pensamento repetitivo e a reorganização cognitiva, promovendo alterações favoráveis no humor e melhora no desempenho cognitivo além de proporcionar maior integração entre mente, corpo e mundo exterior.</a:t>
            </a:r>
          </a:p>
          <a:p>
            <a:endParaRPr lang="pt-BR" sz="2000" dirty="0">
              <a:latin typeface="+mj-lt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914" y="3725292"/>
            <a:ext cx="4318000" cy="275771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914" y="1132113"/>
            <a:ext cx="4332515" cy="267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69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A03021"/>
                </a:solidFill>
              </a:rPr>
              <a:t>Dança Circular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Prática de dança em roda tradicional e contemporânea, favorecendo a interconexão entre os participantes, com movimentos ritmados liberando a corpo, mente e espirito. 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87" y="3933372"/>
            <a:ext cx="3886200" cy="2351313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87" y="1335314"/>
            <a:ext cx="3889227" cy="259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10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A03021"/>
                </a:solidFill>
              </a:rPr>
              <a:t>Resultados Alcançados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6079" y="1825625"/>
            <a:ext cx="7886700" cy="4415518"/>
          </a:xfrm>
        </p:spPr>
        <p:txBody>
          <a:bodyPr/>
          <a:lstStyle/>
          <a:p>
            <a:r>
              <a:rPr lang="pt-BR" sz="2400" dirty="0">
                <a:latin typeface="+mj-lt"/>
                <a:cs typeface="Arial" panose="020B0604020202020204" pitchFamily="34" charset="0"/>
              </a:rPr>
              <a:t>Os Resultados foram obtidos a partir de Maio de 2017 ate dia 18 de Julho de 2018, conforme os registros  em fila de espera. </a:t>
            </a:r>
          </a:p>
          <a:p>
            <a:r>
              <a:rPr lang="pt-BR" sz="2400" dirty="0">
                <a:latin typeface="+mj-lt"/>
                <a:cs typeface="Arial" panose="020B0604020202020204" pitchFamily="34" charset="0"/>
              </a:rPr>
              <a:t>Haviam 65 usuários em fila para atendimento em psicologia e dores crônicas  no qual foram direcionados  para o fluxograma proposto. Pelo resultado alcançado, aumentou a demanda com encaminhamentos dos vários profissionais da Unidade Básica de Saúde para as </a:t>
            </a:r>
            <a:r>
              <a:rPr lang="pt-BR" sz="2400" dirty="0" err="1">
                <a:latin typeface="+mj-lt"/>
                <a:cs typeface="Arial" panose="020B0604020202020204" pitchFamily="34" charset="0"/>
              </a:rPr>
              <a:t>PIC’s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, sendo que durante este período foram atendidos 307 usuários, totalizando 1.607 procedimentos registrados em livro e a partir de maio de 2018 iniciou-se a digitação no </a:t>
            </a:r>
            <a:r>
              <a:rPr lang="pt-BR" sz="2400" dirty="0" err="1">
                <a:latin typeface="+mj-lt"/>
                <a:cs typeface="Arial" panose="020B0604020202020204" pitchFamily="34" charset="0"/>
              </a:rPr>
              <a:t>E-sus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. E em grupos foram atendidos 300 usuários no ano de 2017 ate dia 18 de julho de 2018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t-BR" sz="3200" dirty="0"/>
            </a:br>
            <a:br>
              <a:rPr lang="pt-BR" sz="2400" dirty="0">
                <a:latin typeface="+mj-lt"/>
              </a:rPr>
            </a:b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3680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A03021"/>
                </a:solidFill>
              </a:rPr>
              <a:t>Gráfico de  Atendimentos Individuais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82914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4172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A03021"/>
                </a:solidFill>
              </a:rPr>
              <a:t>Gráfico de atendimento em Grupo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47650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8709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A03021"/>
                </a:solidFill>
              </a:rPr>
              <a:t>CONSIDERAÇÃO FINAIS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implantação do fluxograma facilitou o desenvolvimento de ações concretas e resolutivas, fomentando a gestão participativa, a construção da integralidade, a ampliação responsável e cuidadosa das práticas e saberes no cuidado, proporcionando registro de experiências, contribuindo para a implantação de várias práticas nas </a:t>
            </a:r>
            <a:r>
              <a:rPr lang="pt-BR" dirty="0" err="1"/>
              <a:t>PICs</a:t>
            </a:r>
            <a:r>
              <a:rPr lang="pt-BR" dirty="0"/>
              <a:t>.  Permitiu a integração das equipes ESF e NASF na solução das filas de espera, através do matriciamento e acolhimento.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577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6116" y="450066"/>
            <a:ext cx="438331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A0302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Município de Salto Veloso/SC</a:t>
            </a:r>
          </a:p>
          <a:p>
            <a:endParaRPr lang="pt-BR" dirty="0">
              <a:latin typeface="+mj-lt"/>
              <a:cs typeface="Arial" panose="020B0604020202020204" pitchFamily="34" charset="0"/>
            </a:endParaRPr>
          </a:p>
          <a:p>
            <a:endParaRPr lang="pt-BR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População: </a:t>
            </a:r>
            <a:r>
              <a:rPr lang="pt-BR" sz="1600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4.655/IBGE habitantes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Localização:</a:t>
            </a:r>
            <a:r>
              <a:rPr lang="pt-BR" sz="1600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 Região Meio Oeste AMARP/Vale do Rio do Peixe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Característica</a:t>
            </a:r>
            <a:r>
              <a:rPr lang="pt-BR" sz="1600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Município que apresenta maior população na área Urbana;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600" dirty="0"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Sua principal atividade econômica é a indústria, seguido de atividade rural na suinocultura e gado leiteiro;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Perfil </a:t>
            </a:r>
            <a:r>
              <a:rPr lang="pt-BR" sz="1600" b="1" dirty="0" err="1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Epidemiologico</a:t>
            </a:r>
            <a:r>
              <a:rPr lang="pt-BR" sz="1600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: Dores </a:t>
            </a:r>
            <a:r>
              <a:rPr lang="pt-BR" sz="1600" dirty="0" err="1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Cronicas</a:t>
            </a:r>
            <a:r>
              <a:rPr lang="pt-BR" sz="1600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 e Saúde Mental;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b="1" dirty="0"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Principais demandas</a:t>
            </a:r>
            <a:r>
              <a:rPr lang="pt-BR" sz="1600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: Dores </a:t>
            </a:r>
            <a:r>
              <a:rPr lang="pt-BR" sz="1600" dirty="0" err="1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Cronicas</a:t>
            </a:r>
            <a:r>
              <a:rPr lang="pt-BR" sz="1600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 (LER), Saúde Mental, Hipertensão arterial, Diabetes, Oncologia.   </a:t>
            </a:r>
          </a:p>
          <a:p>
            <a:endParaRPr lang="pt-BR" sz="1600" dirty="0"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pt-BR" sz="1400" dirty="0"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5"/>
            <a:ext cx="4499992" cy="434242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42556"/>
            <a:ext cx="4485590" cy="25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32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671691"/>
            <a:ext cx="891177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A0302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EQUIPE ...</a:t>
            </a:r>
          </a:p>
          <a:p>
            <a:endParaRPr lang="pt-BR" b="1" dirty="0">
              <a:solidFill>
                <a:srgbClr val="49701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b="1" dirty="0">
                <a:solidFill>
                  <a:srgbClr val="4970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ANDRÉIA LEITE DE GODOY </a:t>
            </a:r>
          </a:p>
          <a:p>
            <a:r>
              <a:rPr lang="pt-BR" sz="1600" dirty="0"/>
              <a:t>Assistente Social, Atuação Assistente Social  (CRAS), Atendimentos nas práticas integrativas e complementares. Formada em </a:t>
            </a:r>
            <a:r>
              <a:rPr lang="pt-BR" sz="1600" dirty="0" err="1"/>
              <a:t>Naturopatia</a:t>
            </a:r>
            <a:r>
              <a:rPr lang="pt-BR" sz="1600" dirty="0"/>
              <a:t> Vibracional pelo Centro Integrado de Estudos e Pesquisas do Homem, Bioenergético de Tratamento Natural pala Associação Brasileira de Saúde </a:t>
            </a:r>
            <a:r>
              <a:rPr lang="pt-BR" sz="1600" dirty="0" err="1"/>
              <a:t>Ppopular</a:t>
            </a:r>
            <a:r>
              <a:rPr lang="pt-BR" sz="1600" dirty="0"/>
              <a:t>/ABRASP,  Mestra em aplicação de REIKI I,II e III, pelo Instituto Gaúcho de Difusão e Pesquisa de Reiki.</a:t>
            </a:r>
            <a:endParaRPr lang="pt-BR" sz="1600" dirty="0">
              <a:solidFill>
                <a:srgbClr val="5A8B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b="1" dirty="0">
                <a:solidFill>
                  <a:srgbClr val="4970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EDIANA CASTANHEIRO</a:t>
            </a:r>
          </a:p>
          <a:p>
            <a:r>
              <a:rPr lang="pt-BR" sz="1600" dirty="0"/>
              <a:t>Agente de Saúde, Atuação em visitas domiciliares, Grupos e atendimentos nas práticas integrativas e complementares. Formada em Auriculoterapia pelo Instituto Fisiomar, Yoga pelo Centro de Yoga </a:t>
            </a:r>
            <a:r>
              <a:rPr lang="pt-BR" sz="1600" dirty="0" err="1"/>
              <a:t>Satyadhara</a:t>
            </a:r>
            <a:r>
              <a:rPr lang="pt-BR" sz="1600" dirty="0"/>
              <a:t>.</a:t>
            </a:r>
            <a:endParaRPr lang="pt-BR" sz="1600" dirty="0">
              <a:solidFill>
                <a:srgbClr val="5A8B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b="1" dirty="0">
                <a:solidFill>
                  <a:srgbClr val="4970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FABIANE DA SILVA</a:t>
            </a:r>
          </a:p>
          <a:p>
            <a:r>
              <a:rPr lang="pt-BR" sz="1600" dirty="0" err="1"/>
              <a:t>Tecnica</a:t>
            </a:r>
            <a:r>
              <a:rPr lang="pt-BR" sz="1600" dirty="0"/>
              <a:t> em enfermagem, Atuação em ... E atendente em </a:t>
            </a:r>
            <a:r>
              <a:rPr lang="pt-BR" sz="1600" dirty="0" err="1"/>
              <a:t>farmacia</a:t>
            </a:r>
            <a:r>
              <a:rPr lang="pt-BR" sz="1600" dirty="0"/>
              <a:t> , Atendimentos nas práticas integrativas e complementares. Formada em Massoterapia pelo Instituto Fisiomar, Psicanalise e psicologia Clinica pelo portal Educação. Mestre em aplicação de Reiki I, II, III Pela Faculdade </a:t>
            </a:r>
            <a:r>
              <a:rPr lang="pt-BR" sz="1600" dirty="0" err="1"/>
              <a:t>Celer</a:t>
            </a:r>
            <a:r>
              <a:rPr lang="pt-BR" sz="1600" dirty="0"/>
              <a:t>. </a:t>
            </a:r>
          </a:p>
          <a:p>
            <a:r>
              <a:rPr lang="pt-BR" b="1" dirty="0">
                <a:solidFill>
                  <a:srgbClr val="4970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MARIA LUISA CESCA</a:t>
            </a:r>
          </a:p>
          <a:p>
            <a:r>
              <a:rPr lang="pt-BR" sz="1600" dirty="0"/>
              <a:t>Fisioterapeuta, Atuação em fisioterapia e visitas domiciliares, Grupos e atendimentos nas práticas integrativas e complementares. Formada em </a:t>
            </a:r>
            <a:r>
              <a:rPr lang="pt-BR" sz="1600" dirty="0" err="1"/>
              <a:t>Microkinesitherapie</a:t>
            </a:r>
            <a:r>
              <a:rPr lang="pt-BR" sz="1600" dirty="0"/>
              <a:t> pela Instituto Salgado, Doador de </a:t>
            </a:r>
            <a:r>
              <a:rPr lang="pt-BR" sz="1600" dirty="0" err="1"/>
              <a:t>Deeksha</a:t>
            </a:r>
            <a:r>
              <a:rPr lang="pt-BR" sz="1600" dirty="0"/>
              <a:t> pela </a:t>
            </a:r>
            <a:r>
              <a:rPr lang="pt-BR" sz="1600" dirty="0" err="1"/>
              <a:t>Oneness</a:t>
            </a:r>
            <a:r>
              <a:rPr lang="pt-BR" sz="1600" dirty="0"/>
              <a:t>. Mestre em aplicação de Reiki I, II, III Pela Associação Brasileira de Reiki.</a:t>
            </a:r>
            <a:endParaRPr lang="pt-BR" sz="1600" dirty="0">
              <a:solidFill>
                <a:srgbClr val="5A8B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>
              <a:solidFill>
                <a:srgbClr val="5A8B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>
              <a:solidFill>
                <a:srgbClr val="5A8B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61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62857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rgbClr val="49701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b="1" dirty="0">
                <a:solidFill>
                  <a:srgbClr val="4970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MAGDA CRISTINA DONADELI GEMELLI</a:t>
            </a:r>
          </a:p>
          <a:p>
            <a:r>
              <a:rPr lang="pt-BR" sz="1600" dirty="0"/>
              <a:t>Fisioterapeuta, Atuação em fisioterapia, </a:t>
            </a:r>
            <a:r>
              <a:rPr lang="pt-BR" sz="1600" dirty="0" err="1"/>
              <a:t>acupunturista</a:t>
            </a:r>
            <a:r>
              <a:rPr lang="pt-BR" sz="1600" dirty="0"/>
              <a:t>, Atendimentos nas práticas integrativas e complementares. Formada em Acupuntura/Mestre em Biociência e Saúde pela UNOESC.</a:t>
            </a:r>
          </a:p>
          <a:p>
            <a:r>
              <a:rPr lang="pt-BR" sz="1600" b="1" dirty="0">
                <a:solidFill>
                  <a:srgbClr val="4970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MIRIAM GIACOMIN</a:t>
            </a:r>
          </a:p>
          <a:p>
            <a:r>
              <a:rPr lang="pt-BR" sz="1600" dirty="0"/>
              <a:t>Auxiliar de Enfermagem, Atuação como técnico do TFD, </a:t>
            </a:r>
            <a:r>
              <a:rPr lang="pt-BR" sz="1600" dirty="0" err="1"/>
              <a:t>Naturopatia</a:t>
            </a:r>
            <a:r>
              <a:rPr lang="pt-BR" sz="1600" dirty="0"/>
              <a:t> Básico pelo CIEPH, Reiki I, II, III. Formada pelo Centro Integrado de </a:t>
            </a:r>
            <a:r>
              <a:rPr lang="pt-BR" sz="1600" dirty="0" err="1"/>
              <a:t>Dermato</a:t>
            </a:r>
            <a:r>
              <a:rPr lang="pt-BR" sz="1600" dirty="0"/>
              <a:t> Funcional e terapias Alternativas ( Life cursos).</a:t>
            </a:r>
          </a:p>
          <a:p>
            <a:r>
              <a:rPr lang="pt-BR" sz="1600" b="1" dirty="0">
                <a:solidFill>
                  <a:srgbClr val="4970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ROSEMILDA PÉRICO</a:t>
            </a:r>
          </a:p>
          <a:p>
            <a:r>
              <a:rPr lang="pt-BR" sz="1600" dirty="0"/>
              <a:t>Agente de Saúde , Atuação em visitas domiciliares, Grupos e atendimentos nas práticas integrativas e complementares. Formada em </a:t>
            </a:r>
            <a:r>
              <a:rPr lang="pt-BR" sz="1600" dirty="0" err="1"/>
              <a:t>Fitoenergetica</a:t>
            </a:r>
            <a:r>
              <a:rPr lang="pt-BR" sz="1600" dirty="0"/>
              <a:t> pela instituição Luz da Serra. Mestre em aplicação de Reiki I, II, III Pela Faculdade </a:t>
            </a:r>
            <a:r>
              <a:rPr lang="pt-BR" sz="1600" dirty="0" err="1"/>
              <a:t>Celer</a:t>
            </a:r>
            <a:r>
              <a:rPr lang="pt-BR" sz="1600" dirty="0"/>
              <a:t>. </a:t>
            </a:r>
            <a:r>
              <a:rPr lang="pt-BR" sz="1600" dirty="0" err="1"/>
              <a:t>Practitioner</a:t>
            </a:r>
            <a:r>
              <a:rPr lang="pt-BR" sz="1600" dirty="0"/>
              <a:t> barras de </a:t>
            </a:r>
            <a:r>
              <a:rPr lang="pt-BR" sz="1600" dirty="0" err="1"/>
              <a:t>access</a:t>
            </a:r>
            <a:r>
              <a:rPr lang="pt-BR" sz="1600" dirty="0"/>
              <a:t>. </a:t>
            </a:r>
          </a:p>
          <a:p>
            <a:r>
              <a:rPr lang="pt-BR" b="1" dirty="0">
                <a:solidFill>
                  <a:srgbClr val="4970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VIVIAN LOCATELLI</a:t>
            </a:r>
          </a:p>
          <a:p>
            <a:r>
              <a:rPr lang="pt-BR" sz="1600" dirty="0"/>
              <a:t>Educação Física, Atuação Educadora Física, Grupos e atendimentos nas práticas integrativas e complementares. Formada em Dança Circular pela instituição Monte Crista, </a:t>
            </a:r>
            <a:r>
              <a:rPr lang="pt-BR" sz="1600" dirty="0" err="1"/>
              <a:t>Kinesio</a:t>
            </a:r>
            <a:r>
              <a:rPr lang="pt-BR" sz="1600" dirty="0"/>
              <a:t> Tape pela JOPEF.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9201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211144" cy="6120680"/>
          </a:xfrm>
        </p:spPr>
        <p:txBody>
          <a:bodyPr>
            <a:normAutofit/>
          </a:bodyPr>
          <a:lstStyle/>
          <a:p>
            <a:pPr algn="r"/>
            <a:r>
              <a:rPr lang="pt-BR" sz="3200" dirty="0"/>
              <a:t>Agradecemos  a oportunidade de apresentar nosso trabalho.</a:t>
            </a:r>
            <a:br>
              <a:rPr lang="pt-BR" sz="3200" dirty="0"/>
            </a:br>
            <a:br>
              <a:rPr lang="pt-BR" sz="3200" dirty="0"/>
            </a:br>
            <a:r>
              <a:rPr lang="pt-BR" sz="3200" dirty="0"/>
              <a:t> </a:t>
            </a:r>
          </a:p>
        </p:txBody>
      </p:sp>
      <p:sp>
        <p:nvSpPr>
          <p:cNvPr id="3" name="Retângulo 2"/>
          <p:cNvSpPr/>
          <p:nvPr/>
        </p:nvSpPr>
        <p:spPr>
          <a:xfrm>
            <a:off x="2286000" y="1804722"/>
            <a:ext cx="6750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pt-BR" dirty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Unidade Básica de Saúde Dr. Agenor Cordeiro da Silva/Salto Veloso</a:t>
            </a:r>
          </a:p>
          <a:p>
            <a:pPr algn="r"/>
            <a:r>
              <a:rPr lang="pt-BR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Contato: </a:t>
            </a:r>
            <a:r>
              <a:rPr lang="pt-BR" dirty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(49) 3536-0120</a:t>
            </a:r>
          </a:p>
          <a:p>
            <a:pPr algn="r"/>
            <a:r>
              <a:rPr lang="pt-BR" dirty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saudesv@yahoo.com.br </a:t>
            </a:r>
          </a:p>
          <a:p>
            <a:pPr algn="r"/>
            <a:endParaRPr lang="pt-BR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pt-BR" dirty="0">
                <a:solidFill>
                  <a:srgbClr val="49701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Grupo de Trabalho:</a:t>
            </a:r>
          </a:p>
          <a:p>
            <a:pPr algn="r"/>
            <a:r>
              <a:rPr lang="pt-BR" dirty="0">
                <a:solidFill>
                  <a:srgbClr val="49701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Andréia Godoy, </a:t>
            </a:r>
            <a:r>
              <a:rPr lang="pt-BR" dirty="0" err="1">
                <a:solidFill>
                  <a:srgbClr val="49701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Ediana</a:t>
            </a:r>
            <a:r>
              <a:rPr lang="pt-BR" dirty="0">
                <a:solidFill>
                  <a:srgbClr val="49701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Castanheiro, Fabiane da Silva, Magda </a:t>
            </a:r>
            <a:r>
              <a:rPr lang="pt-BR" dirty="0" err="1">
                <a:solidFill>
                  <a:srgbClr val="49701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Gemelli</a:t>
            </a:r>
            <a:r>
              <a:rPr lang="pt-BR" dirty="0">
                <a:solidFill>
                  <a:srgbClr val="49701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Maria </a:t>
            </a:r>
            <a:r>
              <a:rPr lang="pt-BR" dirty="0" err="1">
                <a:solidFill>
                  <a:srgbClr val="49701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Luisa</a:t>
            </a:r>
            <a:r>
              <a:rPr lang="pt-BR" dirty="0">
                <a:solidFill>
                  <a:srgbClr val="49701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dirty="0" err="1">
                <a:solidFill>
                  <a:srgbClr val="49701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Cesca</a:t>
            </a:r>
            <a:r>
              <a:rPr lang="pt-BR" dirty="0">
                <a:solidFill>
                  <a:srgbClr val="49701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Miriam </a:t>
            </a:r>
            <a:r>
              <a:rPr lang="pt-BR" dirty="0" err="1">
                <a:solidFill>
                  <a:srgbClr val="49701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Giacomin</a:t>
            </a:r>
            <a:r>
              <a:rPr lang="pt-BR" dirty="0">
                <a:solidFill>
                  <a:srgbClr val="49701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t-BR" dirty="0" err="1">
                <a:solidFill>
                  <a:srgbClr val="49701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Rosemilda</a:t>
            </a:r>
            <a:r>
              <a:rPr lang="pt-BR" dirty="0">
                <a:solidFill>
                  <a:srgbClr val="49701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dirty="0" err="1">
                <a:solidFill>
                  <a:srgbClr val="49701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Perico</a:t>
            </a:r>
            <a:r>
              <a:rPr lang="pt-BR" dirty="0">
                <a:solidFill>
                  <a:srgbClr val="49701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e Vivian </a:t>
            </a:r>
            <a:r>
              <a:rPr lang="pt-BR" dirty="0" err="1">
                <a:solidFill>
                  <a:srgbClr val="49701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Locatelli</a:t>
            </a:r>
            <a:r>
              <a:rPr lang="pt-BR" sz="2400" dirty="0">
                <a:solidFill>
                  <a:srgbClr val="49701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endParaRPr lang="pt-BR" sz="2400" dirty="0">
              <a:solidFill>
                <a:srgbClr val="49701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sz="2400" dirty="0">
              <a:solidFill>
                <a:srgbClr val="5A8B2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281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9" y="1959426"/>
            <a:ext cx="5259682" cy="4209143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A03021"/>
                </a:solidFill>
              </a:rPr>
              <a:t>Atenção Básica de Salto Veloso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145143" y="1840138"/>
            <a:ext cx="3425371" cy="4473575"/>
          </a:xfrm>
        </p:spPr>
        <p:txBody>
          <a:bodyPr/>
          <a:lstStyle/>
          <a:p>
            <a:r>
              <a:rPr lang="pt-BR" sz="1800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1 Unidade </a:t>
            </a:r>
            <a:r>
              <a:rPr lang="pt-BR" sz="1800" dirty="0" err="1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Basica</a:t>
            </a:r>
            <a:r>
              <a:rPr lang="pt-BR" sz="1800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 de Saúde;</a:t>
            </a:r>
          </a:p>
          <a:p>
            <a:endParaRPr lang="pt-BR" sz="1800" dirty="0"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pt-BR" sz="1800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2 Equipes de ESF;</a:t>
            </a:r>
          </a:p>
          <a:p>
            <a:endParaRPr lang="pt-BR" sz="1800" dirty="0"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pt-BR" sz="1800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1  NASF-AB 2</a:t>
            </a:r>
          </a:p>
          <a:p>
            <a:endParaRPr lang="pt-BR" sz="1800" dirty="0">
              <a:solidFill>
                <a:srgbClr val="49701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Grupo de Trabalho das </a:t>
            </a:r>
            <a:r>
              <a:rPr lang="pt-BR" sz="18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PICs</a:t>
            </a:r>
            <a:r>
              <a:rPr lang="pt-BR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Andréia Godoy, </a:t>
            </a:r>
            <a:r>
              <a:rPr lang="pt-BR" sz="18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Ediana</a:t>
            </a:r>
            <a:r>
              <a:rPr lang="pt-BR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Castanheiro, Fabiane da Silva, Magda </a:t>
            </a:r>
            <a:r>
              <a:rPr lang="pt-BR" sz="18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Gemelli</a:t>
            </a:r>
            <a:r>
              <a:rPr lang="pt-BR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Maria </a:t>
            </a:r>
            <a:r>
              <a:rPr lang="pt-BR" sz="18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Luisa</a:t>
            </a:r>
            <a:r>
              <a:rPr lang="pt-BR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8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Cesca</a:t>
            </a:r>
            <a:r>
              <a:rPr lang="pt-BR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Miriam </a:t>
            </a:r>
            <a:r>
              <a:rPr lang="pt-BR" sz="18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Giacomin</a:t>
            </a:r>
            <a:r>
              <a:rPr lang="pt-BR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t-BR" sz="18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Rosemilda</a:t>
            </a:r>
            <a:r>
              <a:rPr lang="pt-BR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8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Perico</a:t>
            </a:r>
            <a:r>
              <a:rPr lang="pt-BR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e Vivian </a:t>
            </a:r>
            <a:r>
              <a:rPr lang="pt-BR" sz="18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Locatelli</a:t>
            </a:r>
            <a:r>
              <a:rPr lang="pt-BR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pt-BR" sz="1800" dirty="0"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pt-B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977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7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A03021"/>
                </a:solidFill>
              </a:rPr>
              <a:t>EQUIPE PIC’S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7" y="1436914"/>
            <a:ext cx="8149570" cy="4917185"/>
          </a:xfrm>
        </p:spPr>
      </p:pic>
    </p:spTree>
    <p:extLst>
      <p:ext uri="{BB962C8B-B14F-4D97-AF65-F5344CB8AC3E}">
        <p14:creationId xmlns:p14="http://schemas.microsoft.com/office/powerpoint/2010/main" val="1109761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A03021"/>
                </a:solidFill>
              </a:rPr>
              <a:t>OBJETIVOS</a:t>
            </a: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293283"/>
              </p:ext>
            </p:extLst>
          </p:nvPr>
        </p:nvGraphicFramePr>
        <p:xfrm>
          <a:off x="628650" y="1524000"/>
          <a:ext cx="7876721" cy="465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4901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A03021"/>
                </a:solidFill>
              </a:rPr>
              <a:t>Implantação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81387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2125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solidFill>
                  <a:srgbClr val="6C0000"/>
                </a:solidFill>
                <a:cs typeface="Arial" panose="020B0604020202020204" pitchFamily="34" charset="0"/>
              </a:rPr>
              <a:t>Políticas Publicas sobre Praticas Integrativas e Atenção Primária à Saúde</a:t>
            </a:r>
            <a:br>
              <a:rPr lang="pt-BR" dirty="0">
                <a:solidFill>
                  <a:srgbClr val="6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 algn="just"/>
            <a:r>
              <a:rPr lang="pt-BR" sz="1600" dirty="0">
                <a:latin typeface="+mj-lt"/>
                <a:cs typeface="Arial" panose="020B0604020202020204" pitchFamily="34" charset="0"/>
              </a:rPr>
              <a:t>As Práticas integrativas e Complementares (</a:t>
            </a:r>
            <a:r>
              <a:rPr lang="pt-BR" sz="1600" dirty="0" err="1">
                <a:latin typeface="+mj-lt"/>
                <a:cs typeface="Arial" panose="020B0604020202020204" pitchFamily="34" charset="0"/>
              </a:rPr>
              <a:t>PIC’s</a:t>
            </a:r>
            <a:r>
              <a:rPr lang="pt-BR" sz="1600" dirty="0">
                <a:latin typeface="+mj-lt"/>
                <a:cs typeface="Arial" panose="020B0604020202020204" pitchFamily="34" charset="0"/>
              </a:rPr>
              <a:t>) foram institucionalizadas no SUS, por meio da Politica Nacional de Práticas Integrativas e Complementares (PNPIC), aprovada pela Portaria GM/MS nº 971/2006 e, atualmente, segue as definições do anexo XXV da Portaria Consolidada n.2, de 28 de setembro de 2017.</a:t>
            </a:r>
          </a:p>
          <a:p>
            <a:pPr marL="285750" indent="-285750" algn="just"/>
            <a:r>
              <a:rPr lang="pt-BR" sz="1600" dirty="0">
                <a:latin typeface="+mj-lt"/>
                <a:cs typeface="Arial" panose="020B0604020202020204" pitchFamily="34" charset="0"/>
              </a:rPr>
              <a:t>Portaria 702 de 21 de março de 2018 (Altera a Portaria Consolidada 2/GM/MS, de 28 de setembro de 2017) para incluir novas praticas na Politica Nacional de Praticas Integrativas e Complementares: </a:t>
            </a:r>
            <a:r>
              <a:rPr lang="pt-BR" sz="1600" dirty="0" err="1">
                <a:latin typeface="+mj-lt"/>
                <a:cs typeface="Arial" panose="020B0604020202020204" pitchFamily="34" charset="0"/>
              </a:rPr>
              <a:t>Apiterapia</a:t>
            </a:r>
            <a:r>
              <a:rPr lang="pt-BR" sz="1600" dirty="0">
                <a:latin typeface="+mj-lt"/>
                <a:cs typeface="Arial" panose="020B0604020202020204" pitchFamily="34" charset="0"/>
              </a:rPr>
              <a:t>, </a:t>
            </a:r>
            <a:r>
              <a:rPr lang="pt-BR" sz="1600" dirty="0" err="1">
                <a:latin typeface="+mj-lt"/>
                <a:cs typeface="Arial" panose="020B0604020202020204" pitchFamily="34" charset="0"/>
              </a:rPr>
              <a:t>Aromaterapia</a:t>
            </a:r>
            <a:r>
              <a:rPr lang="pt-BR" sz="1600" dirty="0">
                <a:latin typeface="+mj-lt"/>
                <a:cs typeface="Arial" panose="020B0604020202020204" pitchFamily="34" charset="0"/>
              </a:rPr>
              <a:t>, Bioenergética, Constelação Familiar, Cromoterapia, </a:t>
            </a:r>
            <a:r>
              <a:rPr lang="pt-BR" sz="1600" dirty="0" err="1">
                <a:latin typeface="+mj-lt"/>
                <a:cs typeface="Arial" panose="020B0604020202020204" pitchFamily="34" charset="0"/>
              </a:rPr>
              <a:t>Geoterapia</a:t>
            </a:r>
            <a:r>
              <a:rPr lang="pt-BR" sz="1600" dirty="0">
                <a:latin typeface="+mj-lt"/>
                <a:cs typeface="Arial" panose="020B0604020202020204" pitchFamily="34" charset="0"/>
              </a:rPr>
              <a:t>, Hipnoterapia, Imposição de mão, </a:t>
            </a:r>
            <a:r>
              <a:rPr lang="pt-BR" sz="1600" dirty="0" err="1">
                <a:latin typeface="+mj-lt"/>
                <a:cs typeface="Arial" panose="020B0604020202020204" pitchFamily="34" charset="0"/>
              </a:rPr>
              <a:t>Ozonioterapia</a:t>
            </a:r>
            <a:r>
              <a:rPr lang="pt-BR" sz="1600" dirty="0">
                <a:latin typeface="+mj-lt"/>
                <a:cs typeface="Arial" panose="020B0604020202020204" pitchFamily="34" charset="0"/>
              </a:rPr>
              <a:t> e Terapia de Florais.</a:t>
            </a:r>
          </a:p>
          <a:p>
            <a:pPr marL="285750" indent="-285750" algn="just"/>
            <a:r>
              <a:rPr lang="pt-BR" sz="1600" dirty="0">
                <a:latin typeface="+mj-lt"/>
                <a:cs typeface="Arial" panose="020B0604020202020204" pitchFamily="34" charset="0"/>
              </a:rPr>
              <a:t>O SUS conta com 29 praticas integrativas.</a:t>
            </a:r>
            <a:endParaRPr lang="pt-BR" sz="1600" dirty="0">
              <a:latin typeface="+mj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186" y="1240877"/>
            <a:ext cx="2186442" cy="2841265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61" y="3210266"/>
            <a:ext cx="2269154" cy="2958305"/>
          </a:xfrm>
        </p:spPr>
      </p:pic>
    </p:spTree>
    <p:extLst>
      <p:ext uri="{BB962C8B-B14F-4D97-AF65-F5344CB8AC3E}">
        <p14:creationId xmlns:p14="http://schemas.microsoft.com/office/powerpoint/2010/main" val="2024381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</TotalTime>
  <Words>1627</Words>
  <Application>Microsoft Office PowerPoint</Application>
  <PresentationFormat>Apresentação na tela (4:3)</PresentationFormat>
  <Paragraphs>122</Paragraphs>
  <Slides>32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Apresentação do PowerPoint</vt:lpstr>
      <vt:lpstr>Fórum de Discussão:  Fluxograma de Acesso ao atendimento nas PICs em Salto Veloso/SC</vt:lpstr>
      <vt:lpstr>Apresentação do PowerPoint</vt:lpstr>
      <vt:lpstr>Atenção Básica de Salto Veloso</vt:lpstr>
      <vt:lpstr>Apresentação do PowerPoint</vt:lpstr>
      <vt:lpstr>EQUIPE PIC’S</vt:lpstr>
      <vt:lpstr>OBJETIVOS</vt:lpstr>
      <vt:lpstr>Implantação</vt:lpstr>
      <vt:lpstr>Políticas Publicas sobre Praticas Integrativas e Atenção Primária à Saúde </vt:lpstr>
      <vt:lpstr>Apresentação do PowerPoint</vt:lpstr>
      <vt:lpstr>Apresentação do PowerPoint</vt:lpstr>
      <vt:lpstr>Apresentação do PowerPoint</vt:lpstr>
      <vt:lpstr>BIOENERGÉTICA</vt:lpstr>
      <vt:lpstr>CROMOTERAPIA</vt:lpstr>
      <vt:lpstr>Fitoterapia e Fitoestimulação</vt:lpstr>
      <vt:lpstr>AROMATERAPIA (Óleo Essencial)</vt:lpstr>
      <vt:lpstr>AURICULOTERAPIA</vt:lpstr>
      <vt:lpstr>REIKI</vt:lpstr>
      <vt:lpstr>TOQUE TERAPÊUTICO</vt:lpstr>
      <vt:lpstr>ACUPUNTURA</vt:lpstr>
      <vt:lpstr>REFLEXOLOGIA </vt:lpstr>
      <vt:lpstr>MASSOTERAPIA </vt:lpstr>
      <vt:lpstr>YOGA</vt:lpstr>
      <vt:lpstr>MEDITAÇÃO </vt:lpstr>
      <vt:lpstr>Dança Circular</vt:lpstr>
      <vt:lpstr>Resultados Alcançados</vt:lpstr>
      <vt:lpstr>Gráfico de  Atendimentos Individuais</vt:lpstr>
      <vt:lpstr>Gráfico de atendimento em Grupo</vt:lpstr>
      <vt:lpstr>CONSIDERAÇÃO FINAIS</vt:lpstr>
      <vt:lpstr>Apresentação do PowerPoint</vt:lpstr>
      <vt:lpstr>Apresentação do PowerPoint</vt:lpstr>
      <vt:lpstr>Agradecemos  a oportunidade de apresentar nosso trabalho.   </vt:lpstr>
    </vt:vector>
  </TitlesOfParts>
  <Company>UFSC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Telessaude SC</dc:creator>
  <cp:lastModifiedBy>marilene</cp:lastModifiedBy>
  <cp:revision>173</cp:revision>
  <dcterms:created xsi:type="dcterms:W3CDTF">2016-04-20T14:24:45Z</dcterms:created>
  <dcterms:modified xsi:type="dcterms:W3CDTF">2018-07-23T14:59:34Z</dcterms:modified>
</cp:coreProperties>
</file>